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sldIdLst>
    <p:sldId id="256" r:id="rId2"/>
    <p:sldId id="258" r:id="rId3"/>
    <p:sldId id="259" r:id="rId4"/>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31"/>
    <p:restoredTop sz="94621"/>
  </p:normalViewPr>
  <p:slideViewPr>
    <p:cSldViewPr snapToGrid="0" snapToObjects="1">
      <p:cViewPr varScale="1">
        <p:scale>
          <a:sx n="76" d="100"/>
          <a:sy n="76" d="100"/>
        </p:scale>
        <p:origin x="216"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AB4588-2F82-674E-ADAD-7FB6E90E1591}" type="datetimeFigureOut">
              <a:rPr lang="en-US" smtClean="0"/>
              <a:t>2/25/18</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14B3B706-3668-1245-B144-242B400AFDD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B4588-2F82-674E-ADAD-7FB6E90E1591}" type="datetimeFigureOut">
              <a:rPr lang="en-US" smtClean="0"/>
              <a:t>2/25/18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3B706-3668-1245-B144-242B400AFD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AB4588-2F82-674E-ADAD-7FB6E90E1591}" type="datetimeFigureOut">
              <a:rPr lang="en-US" smtClean="0"/>
              <a:t>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3B706-3668-1245-B144-242B400AFDD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AB4588-2F82-674E-ADAD-7FB6E90E1591}" type="datetimeFigureOut">
              <a:rPr lang="en-US" smtClean="0"/>
              <a:t>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3B706-3668-1245-B144-242B400AFDD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AB4588-2F82-674E-ADAD-7FB6E90E1591}" type="datetimeFigureOut">
              <a:rPr lang="en-US" smtClean="0"/>
              <a:t>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3B706-3668-1245-B144-242B400AFDD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AB4588-2F82-674E-ADAD-7FB6E90E1591}" type="datetimeFigureOut">
              <a:rPr lang="en-US" smtClean="0"/>
              <a:t>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3B706-3668-1245-B144-242B400AFDD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AB4588-2F82-674E-ADAD-7FB6E90E1591}" type="datetimeFigureOut">
              <a:rPr lang="en-US" smtClean="0"/>
              <a:t>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3B706-3668-1245-B144-242B400AFDD6}"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AB4588-2F82-674E-ADAD-7FB6E90E1591}" type="datetimeFigureOut">
              <a:rPr lang="en-US" smtClean="0"/>
              <a:t>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3B706-3668-1245-B144-242B400AFDD6}"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AB4588-2F82-674E-ADAD-7FB6E90E1591}" type="datetimeFigureOut">
              <a:rPr lang="en-US" smtClean="0"/>
              <a:t>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3B706-3668-1245-B144-242B400AFDD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AB4588-2F82-674E-ADAD-7FB6E90E1591}" type="datetimeFigureOut">
              <a:rPr lang="en-US" smtClean="0"/>
              <a:t>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14B3B706-3668-1245-B144-242B400AFDD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AB4588-2F82-674E-ADAD-7FB6E90E1591}" type="datetimeFigureOut">
              <a:rPr lang="en-US" smtClean="0"/>
              <a:t>2/25/18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3B706-3668-1245-B144-242B400AFDD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AB4588-2F82-674E-ADAD-7FB6E90E1591}" type="datetimeFigureOut">
              <a:rPr lang="en-US" smtClean="0"/>
              <a:t>2/25/18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3B706-3668-1245-B144-242B400AFDD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AB4588-2F82-674E-ADAD-7FB6E90E1591}" type="datetimeFigureOut">
              <a:rPr lang="en-US" smtClean="0"/>
              <a:t>2/25/18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B3B706-3668-1245-B144-242B400AFDD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AB4588-2F82-674E-ADAD-7FB6E90E1591}" type="datetimeFigureOut">
              <a:rPr lang="en-US" smtClean="0"/>
              <a:t>2/25/18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B3B706-3668-1245-B144-242B400AFDD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B4588-2F82-674E-ADAD-7FB6E90E1591}" type="datetimeFigureOut">
              <a:rPr lang="en-US" smtClean="0"/>
              <a:t>2/25/18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B3B706-3668-1245-B144-242B400AFDD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B4588-2F82-674E-ADAD-7FB6E90E1591}" type="datetimeFigureOut">
              <a:rPr lang="en-US" smtClean="0"/>
              <a:t>2/25/18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3B706-3668-1245-B144-242B400AFD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AB4588-2F82-674E-ADAD-7FB6E90E1591}" type="datetimeFigureOut">
              <a:rPr lang="en-US" smtClean="0"/>
              <a:t>2/25/18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3B706-3668-1245-B144-242B400AFD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6AB4588-2F82-674E-ADAD-7FB6E90E1591}" type="datetimeFigureOut">
              <a:rPr lang="en-US" smtClean="0"/>
              <a:t>2/25/18</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B3B706-3668-1245-B144-242B400AFDD6}" type="slidenum">
              <a:rPr lang="en-US" smtClean="0"/>
              <a:t>‹#›</a:t>
            </a:fld>
            <a:endParaRPr lang="en-US"/>
          </a:p>
        </p:txBody>
      </p:sp>
    </p:spTree>
    <p:extLst>
      <p:ext uri="{BB962C8B-B14F-4D97-AF65-F5344CB8AC3E}">
        <p14:creationId xmlns:p14="http://schemas.microsoft.com/office/powerpoint/2010/main" val="205736585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0437" y="168813"/>
            <a:ext cx="8574622" cy="859172"/>
          </a:xfrm>
        </p:spPr>
        <p:txBody>
          <a:bodyPr>
            <a:normAutofit/>
          </a:bodyPr>
          <a:lstStyle/>
          <a:p>
            <a:r>
              <a:rPr lang="en-US" sz="4800" dirty="0" smtClean="0">
                <a:latin typeface="Rockwell Extra Bold" charset="0"/>
                <a:ea typeface="Rockwell Extra Bold" charset="0"/>
                <a:cs typeface="Rockwell Extra Bold" charset="0"/>
              </a:rPr>
              <a:t>Anna Hayward-Surry</a:t>
            </a:r>
            <a:endParaRPr lang="en-US" sz="4800" dirty="0">
              <a:latin typeface="Rockwell Extra Bold" charset="0"/>
              <a:ea typeface="Rockwell Extra Bold" charset="0"/>
              <a:cs typeface="Rockwell Extra Bold" charset="0"/>
            </a:endParaRPr>
          </a:p>
        </p:txBody>
      </p:sp>
      <p:sp>
        <p:nvSpPr>
          <p:cNvPr id="3" name="Subtitle 2"/>
          <p:cNvSpPr>
            <a:spLocks noGrp="1"/>
          </p:cNvSpPr>
          <p:nvPr>
            <p:ph type="subTitle" idx="1"/>
          </p:nvPr>
        </p:nvSpPr>
        <p:spPr>
          <a:xfrm>
            <a:off x="3032747" y="1027985"/>
            <a:ext cx="7550001" cy="491327"/>
          </a:xfrm>
        </p:spPr>
        <p:txBody>
          <a:bodyPr>
            <a:noAutofit/>
          </a:bodyPr>
          <a:lstStyle/>
          <a:p>
            <a:r>
              <a:rPr lang="en-US" sz="3000" dirty="0" smtClean="0">
                <a:latin typeface="Rockwell Extra Bold" charset="0"/>
                <a:ea typeface="Rockwell Extra Bold" charset="0"/>
                <a:cs typeface="Rockwell Extra Bold" charset="0"/>
              </a:rPr>
              <a:t>Head Girl Manifesto 2018/2019</a:t>
            </a:r>
            <a:endParaRPr lang="en-US" sz="3000" dirty="0">
              <a:latin typeface="Rockwell Extra Bold" charset="0"/>
              <a:ea typeface="Rockwell Extra Bold" charset="0"/>
              <a:cs typeface="Rockwell Extra Bold"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8133" y="1854202"/>
            <a:ext cx="4614332" cy="461433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1397"/>
          <a:stretch/>
        </p:blipFill>
        <p:spPr>
          <a:xfrm rot="5400000">
            <a:off x="3679726" y="1162996"/>
            <a:ext cx="2518114" cy="34786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6750" y="4533187"/>
            <a:ext cx="1681348" cy="1681348"/>
          </a:xfrm>
          <a:prstGeom prst="rect">
            <a:avLst/>
          </a:prstGeom>
        </p:spPr>
      </p:pic>
    </p:spTree>
    <p:extLst>
      <p:ext uri="{BB962C8B-B14F-4D97-AF65-F5344CB8AC3E}">
        <p14:creationId xmlns:p14="http://schemas.microsoft.com/office/powerpoint/2010/main" val="167056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 calcmode="lin" valueType="num">
                                      <p:cBhvr>
                                        <p:cTn id="20" dur="500" fill="hold"/>
                                        <p:tgtEl>
                                          <p:spTgt spid="4"/>
                                        </p:tgtEl>
                                        <p:attrNameLst>
                                          <p:attrName>style.rotation</p:attrName>
                                        </p:attrNameLst>
                                      </p:cBhvr>
                                      <p:tavLst>
                                        <p:tav tm="0">
                                          <p:val>
                                            <p:fltVal val="360"/>
                                          </p:val>
                                        </p:tav>
                                        <p:tav tm="100000">
                                          <p:val>
                                            <p:fltVal val="0"/>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056" y="0"/>
            <a:ext cx="10018713" cy="1752599"/>
          </a:xfrm>
        </p:spPr>
        <p:txBody>
          <a:bodyPr/>
          <a:lstStyle/>
          <a:p>
            <a:r>
              <a:rPr lang="en-US" dirty="0" smtClean="0">
                <a:latin typeface="Rockwell Extra Bold" charset="0"/>
                <a:ea typeface="Rockwell Extra Bold" charset="0"/>
                <a:cs typeface="Rockwell Extra Bold" charset="0"/>
              </a:rPr>
              <a:t>How would I aim to improve the school?</a:t>
            </a:r>
            <a:endParaRPr lang="en-US" dirty="0">
              <a:latin typeface="Rockwell Extra Bold" charset="0"/>
              <a:ea typeface="Rockwell Extra Bold" charset="0"/>
              <a:cs typeface="Rockwell Extra Bol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8267" y="4614336"/>
            <a:ext cx="1854198" cy="1854198"/>
          </a:xfrm>
          <a:prstGeom prst="rect">
            <a:avLst/>
          </a:prstGeom>
        </p:spPr>
      </p:pic>
      <p:sp>
        <p:nvSpPr>
          <p:cNvPr id="7" name="TextBox 6"/>
          <p:cNvSpPr txBox="1"/>
          <p:nvPr/>
        </p:nvSpPr>
        <p:spPr>
          <a:xfrm>
            <a:off x="1639056" y="1752599"/>
            <a:ext cx="10018713" cy="6001643"/>
          </a:xfrm>
          <a:prstGeom prst="rect">
            <a:avLst/>
          </a:prstGeom>
          <a:noFill/>
        </p:spPr>
        <p:txBody>
          <a:bodyPr wrap="square" rtlCol="0">
            <a:spAutoFit/>
          </a:bodyPr>
          <a:lstStyle/>
          <a:p>
            <a:pPr marL="342900" indent="-342900">
              <a:buFont typeface="Arial" charset="0"/>
              <a:buChar char="•"/>
            </a:pPr>
            <a:r>
              <a:rPr lang="en-US" sz="2400" dirty="0" smtClean="0"/>
              <a:t>I would like to improve the recognition of ‘scholars’ of core subjects, such as English, Maths and Science. </a:t>
            </a:r>
            <a:r>
              <a:rPr lang="en-GB" sz="2400" dirty="0"/>
              <a:t>I believe that if the core subjects were to give out badges, it would give students something to work towards on a long-term basis, and let students know that their efforts are recognised continually in a more permanent way than the newly introduced ‘good news note’, which focuses more on short term progress within lessons. </a:t>
            </a:r>
            <a:endParaRPr lang="en-GB" sz="2400" dirty="0" smtClean="0"/>
          </a:p>
          <a:p>
            <a:pPr marL="342900" indent="-342900">
              <a:buFont typeface="Arial" charset="0"/>
              <a:buChar char="•"/>
            </a:pPr>
            <a:endParaRPr lang="en-GB" sz="2400" dirty="0" smtClean="0"/>
          </a:p>
          <a:p>
            <a:pPr marL="342900" indent="-342900">
              <a:buFont typeface="Arial" charset="0"/>
              <a:buChar char="•"/>
            </a:pPr>
            <a:endParaRPr lang="en-GB" sz="2400" dirty="0"/>
          </a:p>
          <a:p>
            <a:pPr marL="342900" indent="-342900">
              <a:buFont typeface="Arial" charset="0"/>
              <a:buChar char="•"/>
            </a:pPr>
            <a:r>
              <a:rPr lang="en-GB" sz="2400" dirty="0" smtClean="0"/>
              <a:t>An increase in student led assemblies would be a great way </a:t>
            </a:r>
          </a:p>
          <a:p>
            <a:r>
              <a:rPr lang="en-GB" sz="2400" dirty="0" smtClean="0"/>
              <a:t>     for pupils to develop confidence within public speaking, as </a:t>
            </a:r>
          </a:p>
          <a:p>
            <a:r>
              <a:rPr lang="en-GB" sz="2400" dirty="0"/>
              <a:t> </a:t>
            </a:r>
            <a:r>
              <a:rPr lang="en-GB" sz="2400" dirty="0" smtClean="0"/>
              <a:t>    well as take a proactive role in educating their peers on </a:t>
            </a:r>
          </a:p>
          <a:p>
            <a:r>
              <a:rPr lang="en-GB" sz="2400" dirty="0"/>
              <a:t> </a:t>
            </a:r>
            <a:r>
              <a:rPr lang="en-GB" sz="2400" dirty="0" smtClean="0"/>
              <a:t>    subjects they have a genuine interest in. </a:t>
            </a:r>
          </a:p>
          <a:p>
            <a:pPr marL="342900" indent="-342900">
              <a:buFont typeface="Arial" charset="0"/>
              <a:buChar char="•"/>
            </a:pPr>
            <a:endParaRPr lang="en-GB" sz="2400" dirty="0"/>
          </a:p>
          <a:p>
            <a:pPr marL="342900" indent="-342900">
              <a:buFont typeface="Arial" charset="0"/>
              <a:buChar char="•"/>
            </a:pPr>
            <a:endParaRPr lang="en-GB" sz="2400" dirty="0"/>
          </a:p>
          <a:p>
            <a:pPr marL="342900" indent="-342900">
              <a:buFont typeface="Arial" charset="0"/>
              <a:buChar char="•"/>
            </a:pPr>
            <a:endParaRPr lang="en-GB" sz="2400" dirty="0"/>
          </a:p>
          <a:p>
            <a:pPr marL="342900" indent="-342900">
              <a:buFont typeface="Arial" charset="0"/>
              <a:buChar char="•"/>
            </a:pPr>
            <a:endParaRPr lang="en-US" sz="2400" dirty="0"/>
          </a:p>
        </p:txBody>
      </p:sp>
    </p:spTree>
    <p:extLst>
      <p:ext uri="{BB962C8B-B14F-4D97-AF65-F5344CB8AC3E}">
        <p14:creationId xmlns:p14="http://schemas.microsoft.com/office/powerpoint/2010/main" val="83153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 calcmode="lin" valueType="num">
                                      <p:cBhvr>
                                        <p:cTn id="14"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7">
                                            <p:txEl>
                                              <p:pRg st="3" end="3"/>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p:cTn id="19"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7">
                                            <p:txEl>
                                              <p:pRg st="4" end="4"/>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 calcmode="lin" valueType="num">
                                      <p:cBhvr>
                                        <p:cTn id="24"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7">
                                            <p:txEl>
                                              <p:pRg st="5" end="5"/>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 calcmode="lin" valueType="num">
                                      <p:cBhvr>
                                        <p:cTn id="29"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3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056" y="0"/>
            <a:ext cx="10018713" cy="1752599"/>
          </a:xfrm>
        </p:spPr>
        <p:txBody>
          <a:bodyPr/>
          <a:lstStyle/>
          <a:p>
            <a:r>
              <a:rPr lang="en-US" dirty="0" smtClean="0">
                <a:latin typeface="Rockwell Extra Bold" charset="0"/>
                <a:ea typeface="Rockwell Extra Bold" charset="0"/>
                <a:cs typeface="Rockwell Extra Bold" charset="0"/>
              </a:rPr>
              <a:t>How would I aim to improve the school?</a:t>
            </a:r>
            <a:endParaRPr lang="en-US" dirty="0">
              <a:latin typeface="Rockwell Extra Bold" charset="0"/>
              <a:ea typeface="Rockwell Extra Bold" charset="0"/>
              <a:cs typeface="Rockwell Extra Bold"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8267" y="4614336"/>
            <a:ext cx="1854198" cy="1854198"/>
          </a:xfrm>
          <a:prstGeom prst="rect">
            <a:avLst/>
          </a:prstGeom>
        </p:spPr>
      </p:pic>
      <p:sp>
        <p:nvSpPr>
          <p:cNvPr id="6" name="TextBox 5"/>
          <p:cNvSpPr txBox="1"/>
          <p:nvPr/>
        </p:nvSpPr>
        <p:spPr>
          <a:xfrm>
            <a:off x="1393597" y="1549398"/>
            <a:ext cx="9371769" cy="6555641"/>
          </a:xfrm>
          <a:prstGeom prst="rect">
            <a:avLst/>
          </a:prstGeom>
          <a:noFill/>
        </p:spPr>
        <p:txBody>
          <a:bodyPr wrap="square" rtlCol="0">
            <a:spAutoFit/>
          </a:bodyPr>
          <a:lstStyle/>
          <a:p>
            <a:pPr marL="285750" indent="-285750">
              <a:buFont typeface="Arial" charset="0"/>
              <a:buChar char="•"/>
            </a:pPr>
            <a:r>
              <a:rPr lang="en-US" sz="2400" dirty="0" smtClean="0"/>
              <a:t>I would hope to be able to expand the food choices in the canteen, to make it more accessible for vegans and vegetarians as well as gluten free students, as there are limited options for them at the moment. </a:t>
            </a:r>
          </a:p>
          <a:p>
            <a:pPr marL="285750" indent="-285750">
              <a:buFont typeface="Arial" charset="0"/>
              <a:buChar char="•"/>
            </a:pPr>
            <a:endParaRPr lang="en-US" sz="2400" dirty="0"/>
          </a:p>
          <a:p>
            <a:pPr marL="342900" indent="-342900">
              <a:buFont typeface="Arial" charset="0"/>
              <a:buChar char="•"/>
            </a:pPr>
            <a:r>
              <a:rPr lang="en-US" sz="2400" dirty="0" smtClean="0"/>
              <a:t> </a:t>
            </a:r>
            <a:r>
              <a:rPr lang="en-GB" sz="2400" dirty="0" smtClean="0"/>
              <a:t>House competitions are a great way for students to showcase their talent and create friendships with like-minded pupils. This is why I think a wider variety of house competitions, instead of mostly sporting events, would help to forge relationships and allow more people to shine.</a:t>
            </a:r>
          </a:p>
          <a:p>
            <a:pPr marL="342900" indent="-342900">
              <a:buFont typeface="Arial" charset="0"/>
              <a:buChar char="•"/>
            </a:pPr>
            <a:endParaRPr lang="en-GB" sz="2400" dirty="0"/>
          </a:p>
          <a:p>
            <a:pPr marL="342900" indent="-342900">
              <a:buFont typeface="Arial" charset="0"/>
              <a:buChar char="•"/>
            </a:pPr>
            <a:r>
              <a:rPr lang="en-GB" sz="2400" dirty="0" smtClean="0"/>
              <a:t>Additionally, mental health is an increasingly important factor</a:t>
            </a:r>
          </a:p>
          <a:p>
            <a:r>
              <a:rPr lang="en-GB" sz="2400" dirty="0"/>
              <a:t> </a:t>
            </a:r>
            <a:r>
              <a:rPr lang="en-GB" sz="2400" dirty="0" smtClean="0"/>
              <a:t>     within every day life. Therefore I believe it would be beneficial </a:t>
            </a:r>
          </a:p>
          <a:p>
            <a:r>
              <a:rPr lang="en-GB" sz="2400" dirty="0"/>
              <a:t> </a:t>
            </a:r>
            <a:r>
              <a:rPr lang="en-GB" sz="2400" dirty="0" smtClean="0"/>
              <a:t>       to educate all students about the importance of mental well </a:t>
            </a:r>
          </a:p>
          <a:p>
            <a:r>
              <a:rPr lang="en-GB" sz="2400" dirty="0"/>
              <a:t> </a:t>
            </a:r>
            <a:r>
              <a:rPr lang="en-GB" sz="2400" dirty="0" smtClean="0"/>
              <a:t>               being from Year 7, especially with the rise of social media.</a:t>
            </a:r>
          </a:p>
          <a:p>
            <a:pPr marL="342900" indent="-342900">
              <a:buFont typeface="Arial" charset="0"/>
              <a:buChar char="•"/>
            </a:pPr>
            <a:endParaRPr lang="en-GB" sz="2400" dirty="0" smtClean="0"/>
          </a:p>
          <a:p>
            <a:pPr marL="285750" indent="-285750">
              <a:buFont typeface="Arial" charset="0"/>
              <a:buChar char="•"/>
            </a:pPr>
            <a:endParaRPr lang="en-US" sz="2400" dirty="0" smtClean="0"/>
          </a:p>
          <a:p>
            <a:pPr marL="285750" indent="-285750">
              <a:buFont typeface="Arial" charset="0"/>
              <a:buChar char="•"/>
            </a:pPr>
            <a:endParaRPr lang="en-US" dirty="0"/>
          </a:p>
          <a:p>
            <a:pPr marL="285750" indent="-285750">
              <a:buFont typeface="Arial" charset="0"/>
              <a:buChar char="•"/>
            </a:pPr>
            <a:endParaRPr lang="en-US" dirty="0"/>
          </a:p>
        </p:txBody>
      </p:sp>
    </p:spTree>
    <p:extLst>
      <p:ext uri="{BB962C8B-B14F-4D97-AF65-F5344CB8AC3E}">
        <p14:creationId xmlns:p14="http://schemas.microsoft.com/office/powerpoint/2010/main" val="49665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p:cTn id="21"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6">
                                            <p:txEl>
                                              <p:pRg st="4" end="4"/>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 calcmode="lin" valueType="num">
                                      <p:cBhvr>
                                        <p:cTn id="26"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28" dur="500"/>
                                        <p:tgtEl>
                                          <p:spTgt spid="6">
                                            <p:txEl>
                                              <p:pRg st="5" end="5"/>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p:cTn id="31"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6">
                                            <p:txEl>
                                              <p:pRg st="6" end="6"/>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 calcmode="lin" valueType="num">
                                      <p:cBhvr>
                                        <p:cTn id="36"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37"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38"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709" y="-347133"/>
            <a:ext cx="10673291" cy="1752599"/>
          </a:xfrm>
        </p:spPr>
        <p:txBody>
          <a:bodyPr/>
          <a:lstStyle/>
          <a:p>
            <a:r>
              <a:rPr lang="en-US" dirty="0" smtClean="0">
                <a:latin typeface="Rockwell Extra Bold" charset="0"/>
                <a:ea typeface="Rockwell Extra Bold" charset="0"/>
                <a:cs typeface="Rockwell Extra Bold" charset="0"/>
              </a:rPr>
              <a:t>Why would I be a good Head Girl?</a:t>
            </a:r>
            <a:endParaRPr lang="en-US" dirty="0">
              <a:latin typeface="Rockwell Extra Bold" charset="0"/>
              <a:ea typeface="Rockwell Extra Bold" charset="0"/>
              <a:cs typeface="Rockwell Extra Bold"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999" y="5027022"/>
            <a:ext cx="1800225" cy="1800225"/>
          </a:xfrm>
          <a:prstGeom prst="rect">
            <a:avLst/>
          </a:prstGeom>
        </p:spPr>
      </p:pic>
      <p:sp>
        <p:nvSpPr>
          <p:cNvPr id="7" name="TextBox 6"/>
          <p:cNvSpPr txBox="1"/>
          <p:nvPr/>
        </p:nvSpPr>
        <p:spPr>
          <a:xfrm>
            <a:off x="1851554" y="954087"/>
            <a:ext cx="10007600" cy="4524315"/>
          </a:xfrm>
          <a:prstGeom prst="rect">
            <a:avLst/>
          </a:prstGeom>
          <a:noFill/>
        </p:spPr>
        <p:txBody>
          <a:bodyPr wrap="square" rtlCol="0">
            <a:spAutoFit/>
          </a:bodyPr>
          <a:lstStyle/>
          <a:p>
            <a:pPr marL="285750" indent="-285750">
              <a:buFont typeface="Arial" charset="0"/>
              <a:buChar char="•"/>
            </a:pPr>
            <a:r>
              <a:rPr lang="en-US" sz="2400" dirty="0" smtClean="0"/>
              <a:t>I am a </a:t>
            </a:r>
            <a:r>
              <a:rPr lang="en-US" sz="2400" b="1" dirty="0" smtClean="0"/>
              <a:t>passionate, high spirited </a:t>
            </a:r>
            <a:r>
              <a:rPr lang="en-US" sz="2400" dirty="0" smtClean="0"/>
              <a:t>and </a:t>
            </a:r>
            <a:r>
              <a:rPr lang="en-US" sz="2400" b="1" dirty="0" smtClean="0"/>
              <a:t>eager</a:t>
            </a:r>
            <a:r>
              <a:rPr lang="en-US" sz="2400" dirty="0" smtClean="0"/>
              <a:t> student that would truly love to be your next head girl. </a:t>
            </a:r>
          </a:p>
          <a:p>
            <a:pPr marL="285750" indent="-285750">
              <a:buFont typeface="Arial" charset="0"/>
              <a:buChar char="•"/>
            </a:pPr>
            <a:endParaRPr lang="en-US" sz="2400" dirty="0"/>
          </a:p>
          <a:p>
            <a:pPr marL="285750" indent="-285750">
              <a:buFont typeface="Arial" charset="0"/>
              <a:buChar char="•"/>
            </a:pPr>
            <a:r>
              <a:rPr lang="en-US" sz="2400" dirty="0" smtClean="0"/>
              <a:t>I am bursting with </a:t>
            </a:r>
            <a:r>
              <a:rPr lang="en-US" sz="2400" b="1" dirty="0" smtClean="0"/>
              <a:t>innovative</a:t>
            </a:r>
            <a:r>
              <a:rPr lang="en-US" sz="2400" dirty="0" smtClean="0"/>
              <a:t> and </a:t>
            </a:r>
            <a:r>
              <a:rPr lang="en-US" sz="2400" b="1" dirty="0" smtClean="0"/>
              <a:t>meaningful ideas </a:t>
            </a:r>
            <a:r>
              <a:rPr lang="en-US" sz="2400" dirty="0" smtClean="0"/>
              <a:t>that I honestly believe will allow the school to grow even further. </a:t>
            </a:r>
          </a:p>
          <a:p>
            <a:pPr marL="285750" indent="-285750">
              <a:buFont typeface="Arial" charset="0"/>
              <a:buChar char="•"/>
            </a:pPr>
            <a:endParaRPr lang="en-US" sz="2400" dirty="0"/>
          </a:p>
          <a:p>
            <a:pPr marL="285750" indent="-285750">
              <a:buFont typeface="Arial" charset="0"/>
              <a:buChar char="•"/>
            </a:pPr>
            <a:r>
              <a:rPr lang="en-US" sz="2400" dirty="0" smtClean="0"/>
              <a:t>I am </a:t>
            </a:r>
            <a:r>
              <a:rPr lang="en-US" sz="2400" b="1" dirty="0" smtClean="0"/>
              <a:t>reliable</a:t>
            </a:r>
            <a:r>
              <a:rPr lang="en-US" sz="2400" dirty="0" smtClean="0"/>
              <a:t> and always </a:t>
            </a:r>
            <a:r>
              <a:rPr lang="en-US" sz="2400" b="1" dirty="0" err="1" smtClean="0"/>
              <a:t>organised</a:t>
            </a:r>
            <a:r>
              <a:rPr lang="en-US" sz="2400" dirty="0" smtClean="0"/>
              <a:t>, which would allow me to successfully manage the balance between my academic studies, and the full work load of Head Girl.</a:t>
            </a:r>
          </a:p>
          <a:p>
            <a:pPr marL="285750" indent="-285750">
              <a:buFont typeface="Arial" charset="0"/>
              <a:buChar char="•"/>
            </a:pPr>
            <a:endParaRPr lang="en-US" sz="2400" dirty="0"/>
          </a:p>
          <a:p>
            <a:pPr marL="285750" indent="-285750">
              <a:buFont typeface="Arial" charset="0"/>
              <a:buChar char="•"/>
            </a:pPr>
            <a:r>
              <a:rPr lang="en-US" sz="2400" dirty="0" smtClean="0"/>
              <a:t>I have often been sighted by my teachers and peers as an </a:t>
            </a:r>
            <a:r>
              <a:rPr lang="en-US" sz="2400" b="1" dirty="0" smtClean="0"/>
              <a:t>approachable </a:t>
            </a:r>
            <a:r>
              <a:rPr lang="en-US" sz="2400" dirty="0" smtClean="0"/>
              <a:t>personality who is easy to work with.</a:t>
            </a:r>
            <a:endParaRPr lang="en-US" sz="2400" dirty="0"/>
          </a:p>
        </p:txBody>
      </p:sp>
    </p:spTree>
    <p:extLst>
      <p:ext uri="{BB962C8B-B14F-4D97-AF65-F5344CB8AC3E}">
        <p14:creationId xmlns:p14="http://schemas.microsoft.com/office/powerpoint/2010/main" val="134746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 calcmode="lin" valueType="num">
                                      <p:cBhvr>
                                        <p:cTn id="14"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p:cTn id="21"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 calcmode="lin" valueType="num">
                                      <p:cBhvr>
                                        <p:cTn id="28"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docProps/app.xml><?xml version="1.0" encoding="utf-8"?>
<Properties xmlns="http://schemas.openxmlformats.org/officeDocument/2006/extended-properties" xmlns:vt="http://schemas.openxmlformats.org/officeDocument/2006/docPropsVTypes">
  <Template>Parallax</Template>
  <TotalTime>839</TotalTime>
  <Words>391</Words>
  <Application>Microsoft Macintosh PowerPoint</Application>
  <PresentationFormat>Widescreen</PresentationFormat>
  <Paragraphs>31</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Corbel</vt:lpstr>
      <vt:lpstr>Rockwell Extra Bold</vt:lpstr>
      <vt:lpstr>Arial</vt:lpstr>
      <vt:lpstr>Parallax</vt:lpstr>
      <vt:lpstr>Anna Hayward-Surry</vt:lpstr>
      <vt:lpstr>How would I aim to improve the school?</vt:lpstr>
      <vt:lpstr>How would I aim to improve the school?</vt:lpstr>
      <vt:lpstr>Why would I be a good Head Girl?</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Anna Hayward-Surry</dc:title>
  <dc:creator>Anna Hayward-Surry</dc:creator>
  <cp:lastModifiedBy>Anna Hayward-Surry</cp:lastModifiedBy>
  <cp:revision>17</cp:revision>
  <dcterms:created xsi:type="dcterms:W3CDTF">2018-02-25T20:00:12Z</dcterms:created>
  <dcterms:modified xsi:type="dcterms:W3CDTF">2018-02-26T10:00:09Z</dcterms:modified>
</cp:coreProperties>
</file>