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09" r:id="rId3"/>
    <p:sldId id="307" r:id="rId4"/>
    <p:sldId id="304" r:id="rId5"/>
    <p:sldId id="305" r:id="rId6"/>
    <p:sldId id="308" r:id="rId7"/>
    <p:sldId id="310" r:id="rId8"/>
    <p:sldId id="337" r:id="rId9"/>
    <p:sldId id="348" r:id="rId10"/>
    <p:sldId id="351" r:id="rId11"/>
    <p:sldId id="350" r:id="rId12"/>
    <p:sldId id="349" r:id="rId13"/>
    <p:sldId id="313" r:id="rId14"/>
    <p:sldId id="316" r:id="rId15"/>
    <p:sldId id="317" r:id="rId16"/>
    <p:sldId id="318" r:id="rId17"/>
    <p:sldId id="319" r:id="rId18"/>
    <p:sldId id="320" r:id="rId19"/>
    <p:sldId id="321" r:id="rId20"/>
    <p:sldId id="322" r:id="rId21"/>
    <p:sldId id="323" r:id="rId22"/>
    <p:sldId id="341" r:id="rId23"/>
    <p:sldId id="342" r:id="rId24"/>
    <p:sldId id="343" r:id="rId25"/>
    <p:sldId id="324" r:id="rId26"/>
    <p:sldId id="325" r:id="rId27"/>
    <p:sldId id="327" r:id="rId28"/>
    <p:sldId id="326" r:id="rId29"/>
    <p:sldId id="328" r:id="rId30"/>
    <p:sldId id="329" r:id="rId31"/>
    <p:sldId id="352" r:id="rId32"/>
    <p:sldId id="340" r:id="rId33"/>
    <p:sldId id="339" r:id="rId34"/>
    <p:sldId id="333" r:id="rId35"/>
    <p:sldId id="335" r:id="rId36"/>
    <p:sldId id="336"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s P Cunningham" initials="MPC" lastIdx="0" clrIdx="0">
    <p:extLst>
      <p:ext uri="{19B8F6BF-5375-455C-9EA6-DF929625EA0E}">
        <p15:presenceInfo xmlns:p15="http://schemas.microsoft.com/office/powerpoint/2012/main" userId="S-1-5-21-796845957-842925246-839522115-1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varScale="1">
        <p:scale>
          <a:sx n="102" d="100"/>
          <a:sy n="102" d="100"/>
        </p:scale>
        <p:origin x="2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7BA6ECF-CAAD-4CD6-8D21-35677B498A64}" type="datetimeFigureOut">
              <a:rPr lang="en-GB" smtClean="0"/>
              <a:t>06/02/2019</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D3C25E1-7B81-423F-8E87-40937BBAC37F}" type="slidenum">
              <a:rPr lang="en-GB" smtClean="0"/>
              <a:t>‹#›</a:t>
            </a:fld>
            <a:endParaRPr lang="en-GB"/>
          </a:p>
        </p:txBody>
      </p:sp>
    </p:spTree>
    <p:extLst>
      <p:ext uri="{BB962C8B-B14F-4D97-AF65-F5344CB8AC3E}">
        <p14:creationId xmlns:p14="http://schemas.microsoft.com/office/powerpoint/2010/main" val="4039134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356919F0-C2F6-48BC-A034-8A8CC2CFE283}" type="datetimeFigureOut">
              <a:rPr lang="en-GB" smtClean="0"/>
              <a:t>06/02/2019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D88A1B40-7ADD-417A-986C-BC8AAECED9D1}" type="slidenum">
              <a:rPr lang="en-GB" smtClean="0"/>
              <a:t>‹#›</a:t>
            </a:fld>
            <a:endParaRPr lang="en-GB"/>
          </a:p>
        </p:txBody>
      </p:sp>
    </p:spTree>
    <p:extLst>
      <p:ext uri="{BB962C8B-B14F-4D97-AF65-F5344CB8AC3E}">
        <p14:creationId xmlns:p14="http://schemas.microsoft.com/office/powerpoint/2010/main" val="299951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1</a:t>
            </a:fld>
            <a:endParaRPr lang="en-GB"/>
          </a:p>
        </p:txBody>
      </p:sp>
    </p:spTree>
    <p:extLst>
      <p:ext uri="{BB962C8B-B14F-4D97-AF65-F5344CB8AC3E}">
        <p14:creationId xmlns:p14="http://schemas.microsoft.com/office/powerpoint/2010/main" val="195192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8A1B40-7ADD-417A-986C-BC8AAECED9D1}" type="slidenum">
              <a:rPr lang="en-GB" smtClean="0"/>
              <a:t>10</a:t>
            </a:fld>
            <a:endParaRPr lang="en-GB"/>
          </a:p>
        </p:txBody>
      </p:sp>
    </p:spTree>
    <p:extLst>
      <p:ext uri="{BB962C8B-B14F-4D97-AF65-F5344CB8AC3E}">
        <p14:creationId xmlns:p14="http://schemas.microsoft.com/office/powerpoint/2010/main" val="146308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11</a:t>
            </a:fld>
            <a:endParaRPr lang="en-GB"/>
          </a:p>
        </p:txBody>
      </p:sp>
    </p:spTree>
    <p:extLst>
      <p:ext uri="{BB962C8B-B14F-4D97-AF65-F5344CB8AC3E}">
        <p14:creationId xmlns:p14="http://schemas.microsoft.com/office/powerpoint/2010/main" val="342976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12</a:t>
            </a:fld>
            <a:endParaRPr lang="en-GB"/>
          </a:p>
        </p:txBody>
      </p:sp>
    </p:spTree>
    <p:extLst>
      <p:ext uri="{BB962C8B-B14F-4D97-AF65-F5344CB8AC3E}">
        <p14:creationId xmlns:p14="http://schemas.microsoft.com/office/powerpoint/2010/main" val="235998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13</a:t>
            </a:fld>
            <a:endParaRPr lang="en-GB"/>
          </a:p>
        </p:txBody>
      </p:sp>
    </p:spTree>
    <p:extLst>
      <p:ext uri="{BB962C8B-B14F-4D97-AF65-F5344CB8AC3E}">
        <p14:creationId xmlns:p14="http://schemas.microsoft.com/office/powerpoint/2010/main" val="3915530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1AA8D1-6682-4AC6-ACA3-F45EFC81D8D0}" type="slidenum">
              <a:rPr lang="en-GB" smtClean="0"/>
              <a:t>14</a:t>
            </a:fld>
            <a:endParaRPr lang="en-GB"/>
          </a:p>
        </p:txBody>
      </p:sp>
    </p:spTree>
    <p:extLst>
      <p:ext uri="{BB962C8B-B14F-4D97-AF65-F5344CB8AC3E}">
        <p14:creationId xmlns:p14="http://schemas.microsoft.com/office/powerpoint/2010/main" val="193099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1AA8D1-6682-4AC6-ACA3-F45EFC81D8D0}" type="slidenum">
              <a:rPr lang="en-GB" smtClean="0"/>
              <a:t>15</a:t>
            </a:fld>
            <a:endParaRPr lang="en-GB"/>
          </a:p>
        </p:txBody>
      </p:sp>
    </p:spTree>
    <p:extLst>
      <p:ext uri="{BB962C8B-B14F-4D97-AF65-F5344CB8AC3E}">
        <p14:creationId xmlns:p14="http://schemas.microsoft.com/office/powerpoint/2010/main" val="34906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16</a:t>
            </a:fld>
            <a:endParaRPr lang="en-GB"/>
          </a:p>
        </p:txBody>
      </p:sp>
    </p:spTree>
    <p:extLst>
      <p:ext uri="{BB962C8B-B14F-4D97-AF65-F5344CB8AC3E}">
        <p14:creationId xmlns:p14="http://schemas.microsoft.com/office/powerpoint/2010/main" val="345869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17</a:t>
            </a:fld>
            <a:endParaRPr lang="en-GB"/>
          </a:p>
        </p:txBody>
      </p:sp>
    </p:spTree>
    <p:extLst>
      <p:ext uri="{BB962C8B-B14F-4D97-AF65-F5344CB8AC3E}">
        <p14:creationId xmlns:p14="http://schemas.microsoft.com/office/powerpoint/2010/main" val="2403290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Carol </a:t>
            </a:r>
            <a:r>
              <a:rPr lang="en-GB" sz="1200" b="0" i="0" kern="1200" dirty="0" err="1" smtClean="0">
                <a:solidFill>
                  <a:schemeClr val="tx1"/>
                </a:solidFill>
                <a:effectLst/>
                <a:latin typeface="+mn-lt"/>
                <a:ea typeface="+mn-ea"/>
                <a:cs typeface="+mn-cs"/>
              </a:rPr>
              <a:t>Dweck</a:t>
            </a:r>
            <a:r>
              <a:rPr lang="en-GB" sz="1200" b="0" i="0" kern="1200" dirty="0" smtClean="0">
                <a:solidFill>
                  <a:schemeClr val="tx1"/>
                </a:solidFill>
                <a:effectLst/>
                <a:latin typeface="+mn-lt"/>
                <a:ea typeface="+mn-ea"/>
                <a:cs typeface="+mn-cs"/>
              </a:rPr>
              <a:t> professor</a:t>
            </a:r>
            <a:r>
              <a:rPr lang="en-GB" sz="1200" b="0" i="0" kern="1200" baseline="0" dirty="0" smtClean="0">
                <a:solidFill>
                  <a:schemeClr val="tx1"/>
                </a:solidFill>
                <a:effectLst/>
                <a:latin typeface="+mn-lt"/>
                <a:ea typeface="+mn-ea"/>
                <a:cs typeface="+mn-cs"/>
              </a:rPr>
              <a:t> of psychology at Stanford University one if the world’s leading teaching and research institutions.  </a:t>
            </a:r>
            <a:r>
              <a:rPr lang="en-GB" sz="1200" b="0" i="0" kern="1200" dirty="0" smtClean="0">
                <a:solidFill>
                  <a:schemeClr val="tx1"/>
                </a:solidFill>
                <a:effectLst/>
                <a:latin typeface="+mn-lt"/>
                <a:ea typeface="+mn-ea"/>
                <a:cs typeface="+mn-cs"/>
              </a:rPr>
              <a:t>Some people believe their success is based on the ability</a:t>
            </a:r>
            <a:r>
              <a:rPr lang="en-GB" sz="1200" b="0" i="0" kern="1200" baseline="0" dirty="0" smtClean="0">
                <a:solidFill>
                  <a:schemeClr val="tx1"/>
                </a:solidFill>
                <a:effectLst/>
                <a:latin typeface="+mn-lt"/>
                <a:ea typeface="+mn-ea"/>
                <a:cs typeface="+mn-cs"/>
              </a:rPr>
              <a:t> they were born with -</a:t>
            </a:r>
            <a:r>
              <a:rPr lang="en-GB" sz="1200" b="0" i="0" kern="1200" dirty="0" smtClean="0">
                <a:solidFill>
                  <a:schemeClr val="tx1"/>
                </a:solidFill>
                <a:effectLst/>
                <a:latin typeface="+mn-lt"/>
                <a:ea typeface="+mn-ea"/>
                <a:cs typeface="+mn-cs"/>
              </a:rPr>
              <a:t> these are said to have a "</a:t>
            </a:r>
            <a:r>
              <a:rPr lang="en-GB" sz="1200" b="1" i="0" kern="1200" dirty="0" smtClean="0">
                <a:solidFill>
                  <a:schemeClr val="tx1"/>
                </a:solidFill>
                <a:effectLst/>
                <a:latin typeface="+mn-lt"/>
                <a:ea typeface="+mn-ea"/>
                <a:cs typeface="+mn-cs"/>
              </a:rPr>
              <a:t>fixed</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theory</a:t>
            </a:r>
            <a:r>
              <a:rPr lang="en-GB" sz="1200" b="0" i="0" kern="1200" dirty="0" smtClean="0">
                <a:solidFill>
                  <a:schemeClr val="tx1"/>
                </a:solidFill>
                <a:effectLst/>
                <a:latin typeface="+mn-lt"/>
                <a:ea typeface="+mn-ea"/>
                <a:cs typeface="+mn-cs"/>
              </a:rPr>
              <a:t> of intelligence (</a:t>
            </a:r>
            <a:r>
              <a:rPr lang="en-GB" sz="1200" b="1" i="0" kern="1200" dirty="0" smtClean="0">
                <a:solidFill>
                  <a:schemeClr val="tx1"/>
                </a:solidFill>
                <a:effectLst/>
                <a:latin typeface="+mn-lt"/>
                <a:ea typeface="+mn-ea"/>
                <a:cs typeface="+mn-cs"/>
              </a:rPr>
              <a:t>fixed </a:t>
            </a:r>
            <a:r>
              <a:rPr lang="en-GB" sz="1200" b="1" i="0" kern="1200" dirty="0" err="1" smtClean="0">
                <a:solidFill>
                  <a:schemeClr val="tx1"/>
                </a:solidFill>
                <a:effectLst/>
                <a:latin typeface="+mn-lt"/>
                <a:ea typeface="+mn-ea"/>
                <a:cs typeface="+mn-cs"/>
              </a:rPr>
              <a:t>mindset</a:t>
            </a:r>
            <a:r>
              <a:rPr lang="en-GB" sz="1200" b="0" i="0" kern="1200" dirty="0" smtClean="0">
                <a:solidFill>
                  <a:schemeClr val="tx1"/>
                </a:solidFill>
                <a:effectLst/>
                <a:latin typeface="+mn-lt"/>
                <a:ea typeface="+mn-ea"/>
                <a:cs typeface="+mn-cs"/>
              </a:rPr>
              <a:t>). Others, who believe their success is based on hard work, learning, training, determination and</a:t>
            </a:r>
            <a:r>
              <a:rPr lang="en-GB" sz="1200" b="0" i="0" kern="1200" baseline="0" dirty="0" smtClean="0">
                <a:solidFill>
                  <a:schemeClr val="tx1"/>
                </a:solidFill>
                <a:effectLst/>
                <a:latin typeface="+mn-lt"/>
                <a:ea typeface="+mn-ea"/>
                <a:cs typeface="+mn-cs"/>
              </a:rPr>
              <a:t> perseverance</a:t>
            </a:r>
            <a:r>
              <a:rPr lang="en-GB" sz="1200" b="0" i="0" kern="1200" dirty="0" smtClean="0">
                <a:solidFill>
                  <a:schemeClr val="tx1"/>
                </a:solidFill>
                <a:effectLst/>
                <a:latin typeface="+mn-lt"/>
                <a:ea typeface="+mn-ea"/>
                <a:cs typeface="+mn-cs"/>
              </a:rPr>
              <a:t> are said to have a "</a:t>
            </a:r>
            <a:r>
              <a:rPr lang="en-GB" sz="1200" b="1" i="0" kern="1200" dirty="0" smtClean="0">
                <a:solidFill>
                  <a:schemeClr val="tx1"/>
                </a:solidFill>
                <a:effectLst/>
                <a:latin typeface="+mn-lt"/>
                <a:ea typeface="+mn-ea"/>
                <a:cs typeface="+mn-cs"/>
              </a:rPr>
              <a:t>growth</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theory</a:t>
            </a:r>
            <a:r>
              <a:rPr lang="en-GB" sz="1200" b="0" i="0" kern="1200" dirty="0" smtClean="0">
                <a:solidFill>
                  <a:schemeClr val="tx1"/>
                </a:solidFill>
                <a:effectLst/>
                <a:latin typeface="+mn-lt"/>
                <a:ea typeface="+mn-ea"/>
                <a:cs typeface="+mn-cs"/>
              </a:rPr>
              <a:t> of intelligence (</a:t>
            </a:r>
            <a:r>
              <a:rPr lang="en-GB" sz="1200" b="1" i="0" kern="1200" dirty="0" smtClean="0">
                <a:solidFill>
                  <a:schemeClr val="tx1"/>
                </a:solidFill>
                <a:effectLst/>
                <a:latin typeface="+mn-lt"/>
                <a:ea typeface="+mn-ea"/>
                <a:cs typeface="+mn-cs"/>
              </a:rPr>
              <a:t>growth </a:t>
            </a:r>
            <a:r>
              <a:rPr lang="en-GB" sz="1200" b="1" i="0" kern="1200" dirty="0" err="1" smtClean="0">
                <a:solidFill>
                  <a:schemeClr val="tx1"/>
                </a:solidFill>
                <a:effectLst/>
                <a:latin typeface="+mn-lt"/>
                <a:ea typeface="+mn-ea"/>
                <a:cs typeface="+mn-cs"/>
              </a:rPr>
              <a:t>mindset</a:t>
            </a:r>
            <a:r>
              <a:rPr lang="en-GB" sz="1200" b="0" i="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811AA8D1-6682-4AC6-ACA3-F45EFC81D8D0}" type="slidenum">
              <a:rPr lang="en-GB" smtClean="0"/>
              <a:t>18</a:t>
            </a:fld>
            <a:endParaRPr lang="en-GB"/>
          </a:p>
        </p:txBody>
      </p:sp>
    </p:spTree>
    <p:extLst>
      <p:ext uri="{BB962C8B-B14F-4D97-AF65-F5344CB8AC3E}">
        <p14:creationId xmlns:p14="http://schemas.microsoft.com/office/powerpoint/2010/main" val="317991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a:t>
            </a:r>
            <a:r>
              <a:rPr lang="en-GB" baseline="0" dirty="0" smtClean="0"/>
              <a:t> your </a:t>
            </a:r>
            <a:r>
              <a:rPr lang="en-GB" baseline="0" dirty="0" err="1" smtClean="0"/>
              <a:t>Mindset</a:t>
            </a:r>
            <a:r>
              <a:rPr lang="en-GB" baseline="0" dirty="0" smtClean="0"/>
              <a:t> lessons back in year 7 &amp; 8?  </a:t>
            </a:r>
            <a:r>
              <a:rPr lang="en-GB" dirty="0" smtClean="0"/>
              <a:t>Babies </a:t>
            </a:r>
            <a:r>
              <a:rPr lang="en-GB" dirty="0" smtClean="0"/>
              <a:t>are not born able to talk and walk – they </a:t>
            </a:r>
            <a:r>
              <a:rPr lang="en-GB" dirty="0" smtClean="0">
                <a:solidFill>
                  <a:schemeClr val="accent6">
                    <a:lumMod val="50000"/>
                  </a:schemeClr>
                </a:solidFill>
              </a:rPr>
              <a:t>just haven’t created the links between the neurons in their brains yet or, as we more commonly say, learned how to do certain things yet. </a:t>
            </a:r>
            <a:r>
              <a:rPr lang="en-GB" dirty="0" smtClean="0">
                <a:solidFill>
                  <a:schemeClr val="accent6">
                    <a:lumMod val="50000"/>
                  </a:schemeClr>
                </a:solidFill>
              </a:rPr>
              <a:t>  The same applies</a:t>
            </a:r>
            <a:r>
              <a:rPr lang="en-GB" baseline="0" dirty="0" smtClean="0">
                <a:solidFill>
                  <a:schemeClr val="accent6">
                    <a:lumMod val="50000"/>
                  </a:schemeClr>
                </a:solidFill>
              </a:rPr>
              <a:t> to your learning.  </a:t>
            </a:r>
            <a:endParaRPr lang="en-GB" dirty="0"/>
          </a:p>
        </p:txBody>
      </p:sp>
      <p:sp>
        <p:nvSpPr>
          <p:cNvPr id="4" name="Slide Number Placeholder 3"/>
          <p:cNvSpPr>
            <a:spLocks noGrp="1"/>
          </p:cNvSpPr>
          <p:nvPr>
            <p:ph type="sldNum" sz="quarter" idx="10"/>
          </p:nvPr>
        </p:nvSpPr>
        <p:spPr/>
        <p:txBody>
          <a:bodyPr/>
          <a:lstStyle/>
          <a:p>
            <a:fld id="{811AA8D1-6682-4AC6-ACA3-F45EFC81D8D0}" type="slidenum">
              <a:rPr lang="en-GB" smtClean="0"/>
              <a:t>19</a:t>
            </a:fld>
            <a:endParaRPr lang="en-GB"/>
          </a:p>
        </p:txBody>
      </p:sp>
    </p:spTree>
    <p:extLst>
      <p:ext uri="{BB962C8B-B14F-4D97-AF65-F5344CB8AC3E}">
        <p14:creationId xmlns:p14="http://schemas.microsoft.com/office/powerpoint/2010/main" val="35483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2</a:t>
            </a:fld>
            <a:endParaRPr lang="en-GB"/>
          </a:p>
        </p:txBody>
      </p:sp>
    </p:spTree>
    <p:extLst>
      <p:ext uri="{BB962C8B-B14F-4D97-AF65-F5344CB8AC3E}">
        <p14:creationId xmlns:p14="http://schemas.microsoft.com/office/powerpoint/2010/main" val="1697712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Steps to starting to develop</a:t>
            </a:r>
            <a:r>
              <a:rPr lang="en-GB" baseline="0" dirty="0" smtClean="0"/>
              <a:t> a growth </a:t>
            </a:r>
            <a:r>
              <a:rPr lang="en-GB" baseline="0" dirty="0" err="1" smtClean="0"/>
              <a:t>mindset</a:t>
            </a:r>
            <a:r>
              <a:rPr lang="en-GB" baseline="0" dirty="0" smtClean="0"/>
              <a:t> with your revision</a:t>
            </a:r>
          </a:p>
          <a:p>
            <a:r>
              <a:rPr lang="en-GB" baseline="0" dirty="0" smtClean="0"/>
              <a:t>Accept that the next few months are going to be hard work.  Some form of mental stress is NORMAL.  It will pass.  Easter holidays will follow for R&amp;R.</a:t>
            </a:r>
          </a:p>
          <a:p>
            <a:r>
              <a:rPr lang="en-GB" baseline="0" dirty="0" smtClean="0"/>
              <a:t>Learn from your mistakes – whether that is when you are revising (i.e., what works and what doesn’t) or when results come back</a:t>
            </a:r>
            <a:endParaRPr lang="en-GB" dirty="0"/>
          </a:p>
        </p:txBody>
      </p:sp>
      <p:sp>
        <p:nvSpPr>
          <p:cNvPr id="4" name="Slide Number Placeholder 3"/>
          <p:cNvSpPr>
            <a:spLocks noGrp="1"/>
          </p:cNvSpPr>
          <p:nvPr>
            <p:ph type="sldNum" sz="quarter" idx="10"/>
          </p:nvPr>
        </p:nvSpPr>
        <p:spPr/>
        <p:txBody>
          <a:bodyPr/>
          <a:lstStyle/>
          <a:p>
            <a:fld id="{811AA8D1-6682-4AC6-ACA3-F45EFC81D8D0}" type="slidenum">
              <a:rPr lang="en-GB" smtClean="0"/>
              <a:t>20</a:t>
            </a:fld>
            <a:endParaRPr lang="en-GB"/>
          </a:p>
        </p:txBody>
      </p:sp>
    </p:spTree>
    <p:extLst>
      <p:ext uri="{BB962C8B-B14F-4D97-AF65-F5344CB8AC3E}">
        <p14:creationId xmlns:p14="http://schemas.microsoft.com/office/powerpoint/2010/main" val="674763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1AA8D1-6682-4AC6-ACA3-F45EFC81D8D0}" type="slidenum">
              <a:rPr lang="en-GB" smtClean="0"/>
              <a:t>21</a:t>
            </a:fld>
            <a:endParaRPr lang="en-GB"/>
          </a:p>
        </p:txBody>
      </p:sp>
    </p:spTree>
    <p:extLst>
      <p:ext uri="{BB962C8B-B14F-4D97-AF65-F5344CB8AC3E}">
        <p14:creationId xmlns:p14="http://schemas.microsoft.com/office/powerpoint/2010/main" val="3410146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 with Topic list</a:t>
            </a:r>
            <a:r>
              <a:rPr lang="en-GB" baseline="0" dirty="0" smtClean="0"/>
              <a:t> – </a:t>
            </a:r>
            <a:r>
              <a:rPr lang="en-GB" baseline="0" dirty="0" smtClean="0"/>
              <a:t>already have this </a:t>
            </a:r>
            <a:r>
              <a:rPr lang="en-GB" baseline="0" dirty="0" smtClean="0"/>
              <a:t>for </a:t>
            </a:r>
            <a:r>
              <a:rPr lang="en-GB" baseline="0" dirty="0" smtClean="0"/>
              <a:t>each </a:t>
            </a:r>
            <a:r>
              <a:rPr lang="en-GB" baseline="0" dirty="0" smtClean="0"/>
              <a:t>subject – should be on the VLE or speak to your teacher if in doubt</a:t>
            </a:r>
          </a:p>
          <a:p>
            <a:r>
              <a:rPr lang="en-GB" baseline="0" dirty="0" smtClean="0"/>
              <a:t>Don’t avoid areas that you struggle with or question types that you find hard </a:t>
            </a:r>
          </a:p>
          <a:p>
            <a:r>
              <a:rPr lang="en-GB" baseline="0" dirty="0" smtClean="0"/>
              <a:t>Short summary notes using, mind maps, post cards and post-it notes – all good ways of revisiting of what you’ve gone over</a:t>
            </a:r>
            <a:endParaRPr lang="en-GB" dirty="0"/>
          </a:p>
        </p:txBody>
      </p:sp>
      <p:sp>
        <p:nvSpPr>
          <p:cNvPr id="4" name="Slide Number Placeholder 3"/>
          <p:cNvSpPr>
            <a:spLocks noGrp="1"/>
          </p:cNvSpPr>
          <p:nvPr>
            <p:ph type="sldNum" sz="quarter" idx="10"/>
          </p:nvPr>
        </p:nvSpPr>
        <p:spPr/>
        <p:txBody>
          <a:bodyPr/>
          <a:lstStyle/>
          <a:p>
            <a:fld id="{D88A1B40-7ADD-417A-986C-BC8AAECED9D1}" type="slidenum">
              <a:rPr lang="en-GB" smtClean="0"/>
              <a:t>22</a:t>
            </a:fld>
            <a:endParaRPr lang="en-GB"/>
          </a:p>
        </p:txBody>
      </p:sp>
    </p:spTree>
    <p:extLst>
      <p:ext uri="{BB962C8B-B14F-4D97-AF65-F5344CB8AC3E}">
        <p14:creationId xmlns:p14="http://schemas.microsoft.com/office/powerpoint/2010/main" val="190351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Thinking about that last point –</a:t>
            </a:r>
            <a:r>
              <a:rPr lang="en-GB" baseline="0" dirty="0" smtClean="0"/>
              <a:t> why revise more than once:  </a:t>
            </a:r>
            <a:r>
              <a:rPr lang="en-GB" dirty="0" smtClean="0"/>
              <a:t>Hermann </a:t>
            </a:r>
            <a:r>
              <a:rPr lang="en-GB" dirty="0" err="1" smtClean="0"/>
              <a:t>Ebbinghaus</a:t>
            </a:r>
            <a:r>
              <a:rPr lang="en-GB" dirty="0" smtClean="0"/>
              <a:t>, </a:t>
            </a:r>
            <a:r>
              <a:rPr lang="en-GB" dirty="0" smtClean="0"/>
              <a:t>psychologist,  </a:t>
            </a:r>
            <a:r>
              <a:rPr lang="en-GB" dirty="0" smtClean="0"/>
              <a:t>came up with Forgetting</a:t>
            </a:r>
            <a:r>
              <a:rPr lang="en-GB" baseline="0" dirty="0" smtClean="0"/>
              <a:t> Curve which shows how the human brain works at being able to remember ideas fact and information.</a:t>
            </a:r>
            <a:endParaRPr lang="en-GB" dirty="0"/>
          </a:p>
        </p:txBody>
      </p:sp>
      <p:sp>
        <p:nvSpPr>
          <p:cNvPr id="4" name="Slide Number Placeholder 3"/>
          <p:cNvSpPr>
            <a:spLocks noGrp="1"/>
          </p:cNvSpPr>
          <p:nvPr>
            <p:ph type="sldNum" sz="quarter" idx="10"/>
          </p:nvPr>
        </p:nvSpPr>
        <p:spPr/>
        <p:txBody>
          <a:bodyPr/>
          <a:lstStyle/>
          <a:p>
            <a:fld id="{D88A1B40-7ADD-417A-986C-BC8AAECED9D1}" type="slidenum">
              <a:rPr lang="en-GB" smtClean="0"/>
              <a:t>23</a:t>
            </a:fld>
            <a:endParaRPr lang="en-GB"/>
          </a:p>
        </p:txBody>
      </p:sp>
    </p:spTree>
    <p:extLst>
      <p:ext uri="{BB962C8B-B14F-4D97-AF65-F5344CB8AC3E}">
        <p14:creationId xmlns:p14="http://schemas.microsoft.com/office/powerpoint/2010/main" val="3999617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24</a:t>
            </a:fld>
            <a:endParaRPr lang="en-GB"/>
          </a:p>
        </p:txBody>
      </p:sp>
    </p:spTree>
    <p:extLst>
      <p:ext uri="{BB962C8B-B14F-4D97-AF65-F5344CB8AC3E}">
        <p14:creationId xmlns:p14="http://schemas.microsoft.com/office/powerpoint/2010/main" val="31791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25</a:t>
            </a:fld>
            <a:endParaRPr lang="en-GB"/>
          </a:p>
        </p:txBody>
      </p:sp>
    </p:spTree>
    <p:extLst>
      <p:ext uri="{BB962C8B-B14F-4D97-AF65-F5344CB8AC3E}">
        <p14:creationId xmlns:p14="http://schemas.microsoft.com/office/powerpoint/2010/main" val="205315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GPe</a:t>
            </a:r>
            <a:endParaRPr lang="en-GB" dirty="0"/>
          </a:p>
        </p:txBody>
      </p:sp>
      <p:sp>
        <p:nvSpPr>
          <p:cNvPr id="4" name="Slide Number Placeholder 3"/>
          <p:cNvSpPr>
            <a:spLocks noGrp="1"/>
          </p:cNvSpPr>
          <p:nvPr>
            <p:ph type="sldNum" sz="quarter" idx="10"/>
          </p:nvPr>
        </p:nvSpPr>
        <p:spPr/>
        <p:txBody>
          <a:bodyPr/>
          <a:lstStyle/>
          <a:p>
            <a:fld id="{D88A1B40-7ADD-417A-986C-BC8AAECED9D1}" type="slidenum">
              <a:rPr lang="en-GB" smtClean="0"/>
              <a:t>26</a:t>
            </a:fld>
            <a:endParaRPr lang="en-GB"/>
          </a:p>
        </p:txBody>
      </p:sp>
    </p:spTree>
    <p:extLst>
      <p:ext uri="{BB962C8B-B14F-4D97-AF65-F5344CB8AC3E}">
        <p14:creationId xmlns:p14="http://schemas.microsoft.com/office/powerpoint/2010/main" val="2053613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Syllabus</a:t>
            </a:r>
            <a:r>
              <a:rPr lang="en-GB" baseline="0" dirty="0" smtClean="0"/>
              <a:t> – online from the exam board website or teacher</a:t>
            </a:r>
            <a:endParaRPr lang="en-GB" dirty="0"/>
          </a:p>
        </p:txBody>
      </p:sp>
      <p:sp>
        <p:nvSpPr>
          <p:cNvPr id="4" name="Slide Number Placeholder 3"/>
          <p:cNvSpPr>
            <a:spLocks noGrp="1"/>
          </p:cNvSpPr>
          <p:nvPr>
            <p:ph type="sldNum" sz="quarter" idx="10"/>
          </p:nvPr>
        </p:nvSpPr>
        <p:spPr/>
        <p:txBody>
          <a:bodyPr/>
          <a:lstStyle/>
          <a:p>
            <a:fld id="{D88A1B40-7ADD-417A-986C-BC8AAECED9D1}" type="slidenum">
              <a:rPr lang="en-GB" smtClean="0"/>
              <a:t>27</a:t>
            </a:fld>
            <a:endParaRPr lang="en-GB"/>
          </a:p>
        </p:txBody>
      </p:sp>
    </p:spTree>
    <p:extLst>
      <p:ext uri="{BB962C8B-B14F-4D97-AF65-F5344CB8AC3E}">
        <p14:creationId xmlns:p14="http://schemas.microsoft.com/office/powerpoint/2010/main" val="630736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Revision guides,</a:t>
            </a:r>
            <a:r>
              <a:rPr lang="en-GB" baseline="0" dirty="0" smtClean="0"/>
              <a:t> post cards, post –its.</a:t>
            </a:r>
            <a:endParaRPr lang="en-GB" dirty="0"/>
          </a:p>
        </p:txBody>
      </p:sp>
      <p:sp>
        <p:nvSpPr>
          <p:cNvPr id="4" name="Slide Number Placeholder 3"/>
          <p:cNvSpPr>
            <a:spLocks noGrp="1"/>
          </p:cNvSpPr>
          <p:nvPr>
            <p:ph type="sldNum" sz="quarter" idx="10"/>
          </p:nvPr>
        </p:nvSpPr>
        <p:spPr/>
        <p:txBody>
          <a:bodyPr/>
          <a:lstStyle/>
          <a:p>
            <a:fld id="{D88A1B40-7ADD-417A-986C-BC8AAECED9D1}" type="slidenum">
              <a:rPr lang="en-GB" smtClean="0"/>
              <a:t>28</a:t>
            </a:fld>
            <a:endParaRPr lang="en-GB"/>
          </a:p>
        </p:txBody>
      </p:sp>
    </p:spTree>
    <p:extLst>
      <p:ext uri="{BB962C8B-B14F-4D97-AF65-F5344CB8AC3E}">
        <p14:creationId xmlns:p14="http://schemas.microsoft.com/office/powerpoint/2010/main" val="3210060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E86D1CA-4740-481F-96AE-9F0F05D248E2}" type="slidenum">
              <a:rPr lang="en-GB" smtClean="0"/>
              <a:t>29</a:t>
            </a:fld>
            <a:endParaRPr lang="en-GB"/>
          </a:p>
        </p:txBody>
      </p:sp>
    </p:spTree>
    <p:extLst>
      <p:ext uri="{BB962C8B-B14F-4D97-AF65-F5344CB8AC3E}">
        <p14:creationId xmlns:p14="http://schemas.microsoft.com/office/powerpoint/2010/main" val="247458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3</a:t>
            </a:fld>
            <a:endParaRPr lang="en-GB"/>
          </a:p>
        </p:txBody>
      </p:sp>
    </p:spTree>
    <p:extLst>
      <p:ext uri="{BB962C8B-B14F-4D97-AF65-F5344CB8AC3E}">
        <p14:creationId xmlns:p14="http://schemas.microsoft.com/office/powerpoint/2010/main" val="255308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86D1CA-4740-481F-96AE-9F0F05D248E2}" type="slidenum">
              <a:rPr lang="en-GB" smtClean="0"/>
              <a:t>30</a:t>
            </a:fld>
            <a:endParaRPr lang="en-GB"/>
          </a:p>
        </p:txBody>
      </p:sp>
    </p:spTree>
    <p:extLst>
      <p:ext uri="{BB962C8B-B14F-4D97-AF65-F5344CB8AC3E}">
        <p14:creationId xmlns:p14="http://schemas.microsoft.com/office/powerpoint/2010/main" val="3185900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31</a:t>
            </a:fld>
            <a:endParaRPr lang="en-GB"/>
          </a:p>
        </p:txBody>
      </p:sp>
    </p:spTree>
    <p:extLst>
      <p:ext uri="{BB962C8B-B14F-4D97-AF65-F5344CB8AC3E}">
        <p14:creationId xmlns:p14="http://schemas.microsoft.com/office/powerpoint/2010/main" val="3585630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32</a:t>
            </a:fld>
            <a:endParaRPr lang="en-GB"/>
          </a:p>
        </p:txBody>
      </p:sp>
    </p:spTree>
    <p:extLst>
      <p:ext uri="{BB962C8B-B14F-4D97-AF65-F5344CB8AC3E}">
        <p14:creationId xmlns:p14="http://schemas.microsoft.com/office/powerpoint/2010/main" val="4049916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E86D1CA-4740-481F-96AE-9F0F05D248E2}" type="slidenum">
              <a:rPr lang="en-GB" smtClean="0"/>
              <a:t>33</a:t>
            </a:fld>
            <a:endParaRPr lang="en-GB"/>
          </a:p>
        </p:txBody>
      </p:sp>
    </p:spTree>
    <p:extLst>
      <p:ext uri="{BB962C8B-B14F-4D97-AF65-F5344CB8AC3E}">
        <p14:creationId xmlns:p14="http://schemas.microsoft.com/office/powerpoint/2010/main" val="2531411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34</a:t>
            </a:fld>
            <a:endParaRPr lang="en-GB"/>
          </a:p>
        </p:txBody>
      </p:sp>
    </p:spTree>
    <p:extLst>
      <p:ext uri="{BB962C8B-B14F-4D97-AF65-F5344CB8AC3E}">
        <p14:creationId xmlns:p14="http://schemas.microsoft.com/office/powerpoint/2010/main" val="3855742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dirty="0" err="1" smtClean="0"/>
              <a:t>PCu</a:t>
            </a:r>
            <a:r>
              <a:rPr lang="en-GB" baseline="0" dirty="0" smtClean="0"/>
              <a:t>) </a:t>
            </a:r>
            <a:r>
              <a:rPr lang="en-GB" dirty="0" smtClean="0"/>
              <a:t>I cannot emphasise</a:t>
            </a:r>
            <a:r>
              <a:rPr lang="en-GB" baseline="0" dirty="0" smtClean="0"/>
              <a:t> enough the need for you to attend school every day and </a:t>
            </a:r>
            <a:r>
              <a:rPr lang="en-GB" baseline="0" dirty="0" smtClean="0"/>
              <a:t>be in all </a:t>
            </a:r>
            <a:r>
              <a:rPr lang="en-GB" baseline="0" dirty="0" smtClean="0"/>
              <a:t>lessons. Research shows a clear link between attendance and attainment. You may think that 90% is a </a:t>
            </a:r>
            <a:r>
              <a:rPr lang="en-GB" baseline="0" dirty="0" smtClean="0"/>
              <a:t>very good score in an exam </a:t>
            </a:r>
            <a:r>
              <a:rPr lang="en-GB" baseline="0" dirty="0" smtClean="0"/>
              <a:t>but when this is your attendance score it is the equivalent of you missing one school day every two weeks. If your score were 80% it would equate to missing a fifth of your schooling which over a five year period is a whole school year! No employer or further education institution would find 90% attendance acceptable and in school, missing this amount of time will definitely damage your chances of reaching your full potential. Missing just one lesson </a:t>
            </a:r>
            <a:r>
              <a:rPr lang="en-GB" baseline="0" dirty="0" smtClean="0"/>
              <a:t>may </a:t>
            </a:r>
            <a:r>
              <a:rPr lang="en-GB" baseline="0" dirty="0" smtClean="0"/>
              <a:t>mean that you miss out on key information or the introduction of a new topic. Starting out behind can often lead to a vicious cycle of not understanding, falling further </a:t>
            </a:r>
            <a:r>
              <a:rPr lang="en-GB" baseline="0" dirty="0" smtClean="0"/>
              <a:t>behind, raising anxiety </a:t>
            </a:r>
            <a:r>
              <a:rPr lang="en-GB" baseline="0" dirty="0" smtClean="0"/>
              <a:t>and then giving up. However, you must keep a balance between your social life, studying and any other commitments such as music or sport. Students who thrive need to remain happy and healthy. They also need a social life. </a:t>
            </a:r>
            <a:r>
              <a:rPr lang="en-GB" baseline="0" dirty="0" smtClean="0"/>
              <a:t> You </a:t>
            </a:r>
            <a:r>
              <a:rPr lang="en-GB" baseline="0" dirty="0" smtClean="0"/>
              <a:t>will feel MUCH better about going out and having fun if you know that your studies are up to date and your work is done. It is definitely possible to have both work and pleasure if you are </a:t>
            </a:r>
            <a:r>
              <a:rPr lang="en-GB" baseline="0" dirty="0" smtClean="0"/>
              <a:t>organised and you have planned well.</a:t>
            </a:r>
            <a:endParaRPr lang="en-GB" dirty="0"/>
          </a:p>
        </p:txBody>
      </p:sp>
      <p:sp>
        <p:nvSpPr>
          <p:cNvPr id="4" name="Slide Number Placeholder 3"/>
          <p:cNvSpPr>
            <a:spLocks noGrp="1"/>
          </p:cNvSpPr>
          <p:nvPr>
            <p:ph type="sldNum" sz="quarter" idx="10"/>
          </p:nvPr>
        </p:nvSpPr>
        <p:spPr/>
        <p:txBody>
          <a:bodyPr/>
          <a:lstStyle/>
          <a:p>
            <a:fld id="{811AA8D1-6682-4AC6-ACA3-F45EFC81D8D0}" type="slidenum">
              <a:rPr lang="en-GB" smtClean="0"/>
              <a:t>35</a:t>
            </a:fld>
            <a:endParaRPr lang="en-GB"/>
          </a:p>
        </p:txBody>
      </p:sp>
    </p:spTree>
    <p:extLst>
      <p:ext uri="{BB962C8B-B14F-4D97-AF65-F5344CB8AC3E}">
        <p14:creationId xmlns:p14="http://schemas.microsoft.com/office/powerpoint/2010/main" val="2492979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1AA8D1-6682-4AC6-ACA3-F45EFC81D8D0}" type="slidenum">
              <a:rPr lang="en-GB" smtClean="0"/>
              <a:t>36</a:t>
            </a:fld>
            <a:endParaRPr lang="en-GB"/>
          </a:p>
        </p:txBody>
      </p:sp>
    </p:spTree>
    <p:extLst>
      <p:ext uri="{BB962C8B-B14F-4D97-AF65-F5344CB8AC3E}">
        <p14:creationId xmlns:p14="http://schemas.microsoft.com/office/powerpoint/2010/main" val="244998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4</a:t>
            </a:fld>
            <a:endParaRPr lang="en-GB"/>
          </a:p>
        </p:txBody>
      </p:sp>
    </p:spTree>
    <p:extLst>
      <p:ext uri="{BB962C8B-B14F-4D97-AF65-F5344CB8AC3E}">
        <p14:creationId xmlns:p14="http://schemas.microsoft.com/office/powerpoint/2010/main" val="67304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5</a:t>
            </a:fld>
            <a:endParaRPr lang="en-GB"/>
          </a:p>
        </p:txBody>
      </p:sp>
    </p:spTree>
    <p:extLst>
      <p:ext uri="{BB962C8B-B14F-4D97-AF65-F5344CB8AC3E}">
        <p14:creationId xmlns:p14="http://schemas.microsoft.com/office/powerpoint/2010/main" val="348344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6</a:t>
            </a:fld>
            <a:endParaRPr lang="en-GB"/>
          </a:p>
        </p:txBody>
      </p:sp>
    </p:spTree>
    <p:extLst>
      <p:ext uri="{BB962C8B-B14F-4D97-AF65-F5344CB8AC3E}">
        <p14:creationId xmlns:p14="http://schemas.microsoft.com/office/powerpoint/2010/main" val="345089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PCu</a:t>
            </a:r>
            <a:endParaRPr lang="en-GB" dirty="0"/>
          </a:p>
        </p:txBody>
      </p:sp>
      <p:sp>
        <p:nvSpPr>
          <p:cNvPr id="4" name="Slide Number Placeholder 3"/>
          <p:cNvSpPr>
            <a:spLocks noGrp="1"/>
          </p:cNvSpPr>
          <p:nvPr>
            <p:ph type="sldNum" sz="quarter" idx="10"/>
          </p:nvPr>
        </p:nvSpPr>
        <p:spPr/>
        <p:txBody>
          <a:bodyPr/>
          <a:lstStyle/>
          <a:p>
            <a:fld id="{811AA8D1-6682-4AC6-ACA3-F45EFC81D8D0}" type="slidenum">
              <a:rPr lang="en-GB" smtClean="0"/>
              <a:t>7</a:t>
            </a:fld>
            <a:endParaRPr lang="en-GB"/>
          </a:p>
        </p:txBody>
      </p:sp>
    </p:spTree>
    <p:extLst>
      <p:ext uri="{BB962C8B-B14F-4D97-AF65-F5344CB8AC3E}">
        <p14:creationId xmlns:p14="http://schemas.microsoft.com/office/powerpoint/2010/main" val="106367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8</a:t>
            </a:fld>
            <a:endParaRPr lang="en-GB"/>
          </a:p>
        </p:txBody>
      </p:sp>
    </p:spTree>
    <p:extLst>
      <p:ext uri="{BB962C8B-B14F-4D97-AF65-F5344CB8AC3E}">
        <p14:creationId xmlns:p14="http://schemas.microsoft.com/office/powerpoint/2010/main" val="2127055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8A1B40-7ADD-417A-986C-BC8AAECED9D1}" type="slidenum">
              <a:rPr lang="en-GB" smtClean="0"/>
              <a:t>9</a:t>
            </a:fld>
            <a:endParaRPr lang="en-GB"/>
          </a:p>
        </p:txBody>
      </p:sp>
    </p:spTree>
    <p:extLst>
      <p:ext uri="{BB962C8B-B14F-4D97-AF65-F5344CB8AC3E}">
        <p14:creationId xmlns:p14="http://schemas.microsoft.com/office/powerpoint/2010/main" val="60359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84DAF1-C534-416F-A338-A94F461AF8D9}" type="datetimeFigureOut">
              <a:rPr lang="en-GB" smtClean="0"/>
              <a:t>06/02/2019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EC612-C0A3-431F-8874-A522226DEF0F}" type="slidenum">
              <a:rPr lang="en-GB" smtClean="0"/>
              <a:t>‹#›</a:t>
            </a:fld>
            <a:endParaRPr lang="en-GB"/>
          </a:p>
        </p:txBody>
      </p:sp>
    </p:spTree>
    <p:extLst>
      <p:ext uri="{BB962C8B-B14F-4D97-AF65-F5344CB8AC3E}">
        <p14:creationId xmlns:p14="http://schemas.microsoft.com/office/powerpoint/2010/main" val="427503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84DAF1-C534-416F-A338-A94F461AF8D9}" type="datetimeFigureOut">
              <a:rPr lang="en-GB" smtClean="0"/>
              <a:t>06/02/2019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EC612-C0A3-431F-8874-A522226DEF0F}" type="slidenum">
              <a:rPr lang="en-GB" smtClean="0"/>
              <a:t>‹#›</a:t>
            </a:fld>
            <a:endParaRPr lang="en-GB"/>
          </a:p>
        </p:txBody>
      </p:sp>
    </p:spTree>
    <p:extLst>
      <p:ext uri="{BB962C8B-B14F-4D97-AF65-F5344CB8AC3E}">
        <p14:creationId xmlns:p14="http://schemas.microsoft.com/office/powerpoint/2010/main" val="198100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84DAF1-C534-416F-A338-A94F461AF8D9}" type="datetimeFigureOut">
              <a:rPr lang="en-GB" smtClean="0"/>
              <a:t>06/02/2019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EC612-C0A3-431F-8874-A522226DEF0F}" type="slidenum">
              <a:rPr lang="en-GB" smtClean="0"/>
              <a:t>‹#›</a:t>
            </a:fld>
            <a:endParaRPr lang="en-GB"/>
          </a:p>
        </p:txBody>
      </p:sp>
    </p:spTree>
    <p:extLst>
      <p:ext uri="{BB962C8B-B14F-4D97-AF65-F5344CB8AC3E}">
        <p14:creationId xmlns:p14="http://schemas.microsoft.com/office/powerpoint/2010/main" val="546097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304800" y="6245225"/>
            <a:ext cx="22860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286000" cy="476250"/>
          </a:xfrm>
        </p:spPr>
        <p:txBody>
          <a:bodyPr/>
          <a:lstStyle>
            <a:lvl1pPr>
              <a:defRPr/>
            </a:lvl1pPr>
          </a:lstStyle>
          <a:p>
            <a:fld id="{6773B119-68DE-47D9-ABCA-F466E9647BCE}" type="slidenum">
              <a:rPr lang="en-GB"/>
              <a:pPr/>
              <a:t>‹#›</a:t>
            </a:fld>
            <a:endParaRPr lang="en-GB"/>
          </a:p>
        </p:txBody>
      </p:sp>
    </p:spTree>
    <p:extLst>
      <p:ext uri="{BB962C8B-B14F-4D97-AF65-F5344CB8AC3E}">
        <p14:creationId xmlns:p14="http://schemas.microsoft.com/office/powerpoint/2010/main" val="3998582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84DAF1-C534-416F-A338-A94F461AF8D9}" type="datetimeFigureOut">
              <a:rPr lang="en-GB" smtClean="0"/>
              <a:t>06/02/2019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EC612-C0A3-431F-8874-A522226DEF0F}" type="slidenum">
              <a:rPr lang="en-GB" smtClean="0"/>
              <a:t>‹#›</a:t>
            </a:fld>
            <a:endParaRPr lang="en-GB"/>
          </a:p>
        </p:txBody>
      </p:sp>
    </p:spTree>
    <p:extLst>
      <p:ext uri="{BB962C8B-B14F-4D97-AF65-F5344CB8AC3E}">
        <p14:creationId xmlns:p14="http://schemas.microsoft.com/office/powerpoint/2010/main" val="232555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84DAF1-C534-416F-A338-A94F461AF8D9}" type="datetimeFigureOut">
              <a:rPr lang="en-GB" smtClean="0"/>
              <a:t>06/02/2019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EC612-C0A3-431F-8874-A522226DEF0F}" type="slidenum">
              <a:rPr lang="en-GB" smtClean="0"/>
              <a:t>‹#›</a:t>
            </a:fld>
            <a:endParaRPr lang="en-GB"/>
          </a:p>
        </p:txBody>
      </p:sp>
    </p:spTree>
    <p:extLst>
      <p:ext uri="{BB962C8B-B14F-4D97-AF65-F5344CB8AC3E}">
        <p14:creationId xmlns:p14="http://schemas.microsoft.com/office/powerpoint/2010/main" val="196822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84DAF1-C534-416F-A338-A94F461AF8D9}" type="datetimeFigureOut">
              <a:rPr lang="en-GB" smtClean="0"/>
              <a:t>06/02/2019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5EC612-C0A3-431F-8874-A522226DEF0F}" type="slidenum">
              <a:rPr lang="en-GB" smtClean="0"/>
              <a:t>‹#›</a:t>
            </a:fld>
            <a:endParaRPr lang="en-GB"/>
          </a:p>
        </p:txBody>
      </p:sp>
    </p:spTree>
    <p:extLst>
      <p:ext uri="{BB962C8B-B14F-4D97-AF65-F5344CB8AC3E}">
        <p14:creationId xmlns:p14="http://schemas.microsoft.com/office/powerpoint/2010/main" val="191059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84DAF1-C534-416F-A338-A94F461AF8D9}" type="datetimeFigureOut">
              <a:rPr lang="en-GB" smtClean="0"/>
              <a:t>06/02/2019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5EC612-C0A3-431F-8874-A522226DEF0F}" type="slidenum">
              <a:rPr lang="en-GB" smtClean="0"/>
              <a:t>‹#›</a:t>
            </a:fld>
            <a:endParaRPr lang="en-GB"/>
          </a:p>
        </p:txBody>
      </p:sp>
    </p:spTree>
    <p:extLst>
      <p:ext uri="{BB962C8B-B14F-4D97-AF65-F5344CB8AC3E}">
        <p14:creationId xmlns:p14="http://schemas.microsoft.com/office/powerpoint/2010/main" val="102912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84DAF1-C534-416F-A338-A94F461AF8D9}" type="datetimeFigureOut">
              <a:rPr lang="en-GB" smtClean="0"/>
              <a:t>06/02/2019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5EC612-C0A3-431F-8874-A522226DEF0F}" type="slidenum">
              <a:rPr lang="en-GB" smtClean="0"/>
              <a:t>‹#›</a:t>
            </a:fld>
            <a:endParaRPr lang="en-GB"/>
          </a:p>
        </p:txBody>
      </p:sp>
    </p:spTree>
    <p:extLst>
      <p:ext uri="{BB962C8B-B14F-4D97-AF65-F5344CB8AC3E}">
        <p14:creationId xmlns:p14="http://schemas.microsoft.com/office/powerpoint/2010/main" val="113394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4DAF1-C534-416F-A338-A94F461AF8D9}" type="datetimeFigureOut">
              <a:rPr lang="en-GB" smtClean="0"/>
              <a:t>06/02/2019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5EC612-C0A3-431F-8874-A522226DEF0F}" type="slidenum">
              <a:rPr lang="en-GB" smtClean="0"/>
              <a:t>‹#›</a:t>
            </a:fld>
            <a:endParaRPr lang="en-GB"/>
          </a:p>
        </p:txBody>
      </p:sp>
    </p:spTree>
    <p:extLst>
      <p:ext uri="{BB962C8B-B14F-4D97-AF65-F5344CB8AC3E}">
        <p14:creationId xmlns:p14="http://schemas.microsoft.com/office/powerpoint/2010/main" val="406119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4DAF1-C534-416F-A338-A94F461AF8D9}" type="datetimeFigureOut">
              <a:rPr lang="en-GB" smtClean="0"/>
              <a:t>06/02/2019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5EC612-C0A3-431F-8874-A522226DEF0F}" type="slidenum">
              <a:rPr lang="en-GB" smtClean="0"/>
              <a:t>‹#›</a:t>
            </a:fld>
            <a:endParaRPr lang="en-GB"/>
          </a:p>
        </p:txBody>
      </p:sp>
    </p:spTree>
    <p:extLst>
      <p:ext uri="{BB962C8B-B14F-4D97-AF65-F5344CB8AC3E}">
        <p14:creationId xmlns:p14="http://schemas.microsoft.com/office/powerpoint/2010/main" val="126836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4DAF1-C534-416F-A338-A94F461AF8D9}" type="datetimeFigureOut">
              <a:rPr lang="en-GB" smtClean="0"/>
              <a:t>06/02/2019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5EC612-C0A3-431F-8874-A522226DEF0F}" type="slidenum">
              <a:rPr lang="en-GB" smtClean="0"/>
              <a:t>‹#›</a:t>
            </a:fld>
            <a:endParaRPr lang="en-GB"/>
          </a:p>
        </p:txBody>
      </p:sp>
    </p:spTree>
    <p:extLst>
      <p:ext uri="{BB962C8B-B14F-4D97-AF65-F5344CB8AC3E}">
        <p14:creationId xmlns:p14="http://schemas.microsoft.com/office/powerpoint/2010/main" val="113605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4DAF1-C534-416F-A338-A94F461AF8D9}" type="datetimeFigureOut">
              <a:rPr lang="en-GB" smtClean="0"/>
              <a:t>06/02/2019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EC612-C0A3-431F-8874-A522226DEF0F}" type="slidenum">
              <a:rPr lang="en-GB" smtClean="0"/>
              <a:t>‹#›</a:t>
            </a:fld>
            <a:endParaRPr lang="en-GB"/>
          </a:p>
        </p:txBody>
      </p:sp>
    </p:spTree>
    <p:extLst>
      <p:ext uri="{BB962C8B-B14F-4D97-AF65-F5344CB8AC3E}">
        <p14:creationId xmlns:p14="http://schemas.microsoft.com/office/powerpoint/2010/main" val="279808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cid:A2DCE8A1-401A-4DE7-8E41-C10E6F126AB6"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920" y="2060848"/>
            <a:ext cx="7772400" cy="1470025"/>
          </a:xfrm>
        </p:spPr>
        <p:txBody>
          <a:bodyPr>
            <a:noAutofit/>
          </a:bodyPr>
          <a:lstStyle/>
          <a:p>
            <a:r>
              <a:rPr lang="en-GB" sz="6600" b="1" dirty="0" smtClean="0"/>
              <a:t>Year 10 </a:t>
            </a:r>
            <a:br>
              <a:rPr lang="en-GB" sz="6600" b="1" dirty="0" smtClean="0"/>
            </a:br>
            <a:r>
              <a:rPr lang="en-GB" sz="6600" b="1" dirty="0" smtClean="0"/>
              <a:t>Parents’ Information Evening</a:t>
            </a:r>
            <a:endParaRPr lang="en-GB" sz="66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9944" y="188640"/>
            <a:ext cx="1428752" cy="1368152"/>
          </a:xfrm>
          <a:prstGeom prst="rect">
            <a:avLst/>
          </a:prstGeom>
        </p:spPr>
      </p:pic>
      <p:pic>
        <p:nvPicPr>
          <p:cNvPr id="1026" name="EB34AE3B-859C-48EE-B732-D66979E39D16" descr="cid:A2DCE8A1-401A-4DE7-8E41-C10E6F126AB6"/>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07504" y="4509120"/>
            <a:ext cx="8928992"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068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89731"/>
            <a:ext cx="7772400" cy="1470025"/>
          </a:xfrm>
        </p:spPr>
        <p:txBody>
          <a:bodyPr>
            <a:normAutofit fontScale="90000"/>
          </a:bodyPr>
          <a:lstStyle/>
          <a:p>
            <a:r>
              <a:rPr lang="en-GB" sz="7200" b="1" dirty="0" smtClean="0"/>
              <a:t>Year 10 Exams</a:t>
            </a:r>
            <a:br>
              <a:rPr lang="en-GB" sz="7200" b="1" dirty="0" smtClean="0"/>
            </a:br>
            <a:r>
              <a:rPr lang="en-GB" sz="1600" dirty="0" smtClean="0"/>
              <a:t>Students will study at home during these dates and are only required in school for their exam.  Personal exam timetables will be sent to each student in due course.  Please do not rely on the provisional timetable on the website as timings can change.</a:t>
            </a:r>
            <a:r>
              <a:rPr lang="en-GB" sz="1600" dirty="0"/>
              <a:t/>
            </a:r>
            <a:br>
              <a:rPr lang="en-GB" sz="1600" dirty="0"/>
            </a:br>
            <a:endParaRPr lang="en-GB" sz="1600" b="1" dirty="0"/>
          </a:p>
        </p:txBody>
      </p:sp>
      <p:sp>
        <p:nvSpPr>
          <p:cNvPr id="3" name="Subtitle 2"/>
          <p:cNvSpPr>
            <a:spLocks noGrp="1"/>
          </p:cNvSpPr>
          <p:nvPr>
            <p:ph type="subTitle" idx="1"/>
          </p:nvPr>
        </p:nvSpPr>
        <p:spPr>
          <a:xfrm>
            <a:off x="539552" y="1859756"/>
            <a:ext cx="7776864" cy="4521572"/>
          </a:xfrm>
        </p:spPr>
        <p:txBody>
          <a:bodyPr>
            <a:normAutofit/>
          </a:bodyPr>
          <a:lstStyle/>
          <a:p>
            <a:r>
              <a:rPr lang="en-GB" sz="4800" dirty="0" smtClean="0">
                <a:solidFill>
                  <a:srgbClr val="FF0000"/>
                </a:solidFill>
              </a:rPr>
              <a:t>Monday 25</a:t>
            </a:r>
            <a:r>
              <a:rPr lang="en-GB" sz="4800" baseline="30000" dirty="0" smtClean="0">
                <a:solidFill>
                  <a:srgbClr val="FF0000"/>
                </a:solidFill>
              </a:rPr>
              <a:t>th</a:t>
            </a:r>
            <a:r>
              <a:rPr lang="en-GB" sz="4800" dirty="0" smtClean="0">
                <a:solidFill>
                  <a:srgbClr val="FF0000"/>
                </a:solidFill>
              </a:rPr>
              <a:t> March 2019 to </a:t>
            </a:r>
          </a:p>
          <a:p>
            <a:r>
              <a:rPr lang="en-GB" sz="4800" dirty="0" smtClean="0">
                <a:solidFill>
                  <a:srgbClr val="FF0000"/>
                </a:solidFill>
              </a:rPr>
              <a:t>Monday 1</a:t>
            </a:r>
            <a:r>
              <a:rPr lang="en-GB" sz="4800" baseline="30000" dirty="0" smtClean="0">
                <a:solidFill>
                  <a:srgbClr val="FF0000"/>
                </a:solidFill>
              </a:rPr>
              <a:t>st</a:t>
            </a:r>
            <a:r>
              <a:rPr lang="en-GB" sz="4800" dirty="0" smtClean="0">
                <a:solidFill>
                  <a:srgbClr val="FF0000"/>
                </a:solidFill>
              </a:rPr>
              <a:t> April inclusive</a:t>
            </a:r>
          </a:p>
          <a:p>
            <a:pPr algn="l"/>
            <a:endParaRPr lang="en-GB" dirty="0">
              <a:solidFill>
                <a:schemeClr val="tx1"/>
              </a:solidFill>
            </a:endParaRPr>
          </a:p>
          <a:p>
            <a:pPr algn="l"/>
            <a:r>
              <a:rPr lang="en-GB" sz="5400" u="sng" dirty="0" smtClean="0">
                <a:solidFill>
                  <a:schemeClr val="tx1"/>
                </a:solidFill>
              </a:rPr>
              <a:t>All students </a:t>
            </a:r>
            <a:r>
              <a:rPr lang="en-GB" dirty="0" smtClean="0">
                <a:solidFill>
                  <a:schemeClr val="tx1"/>
                </a:solidFill>
              </a:rPr>
              <a:t>return to school on </a:t>
            </a:r>
            <a:r>
              <a:rPr lang="en-GB" sz="4400" u="sng" dirty="0" smtClean="0">
                <a:solidFill>
                  <a:srgbClr val="FF0000"/>
                </a:solidFill>
              </a:rPr>
              <a:t>Tuesday 2 April</a:t>
            </a:r>
            <a:r>
              <a:rPr lang="en-GB" sz="4400" dirty="0" smtClean="0">
                <a:solidFill>
                  <a:srgbClr val="FF0000"/>
                </a:solidFill>
              </a:rPr>
              <a:t>  </a:t>
            </a:r>
            <a:r>
              <a:rPr lang="en-GB" dirty="0" smtClean="0">
                <a:solidFill>
                  <a:schemeClr val="tx1"/>
                </a:solidFill>
              </a:rPr>
              <a:t>(including those who have Textiles, Art &amp; Food Tech on that day)</a:t>
            </a:r>
            <a:endParaRPr lang="en-GB" u="sng"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0033" y="116632"/>
            <a:ext cx="1052765" cy="1008112"/>
          </a:xfrm>
          <a:prstGeom prst="rect">
            <a:avLst/>
          </a:prstGeom>
        </p:spPr>
      </p:pic>
    </p:spTree>
    <p:extLst>
      <p:ext uri="{BB962C8B-B14F-4D97-AF65-F5344CB8AC3E}">
        <p14:creationId xmlns:p14="http://schemas.microsoft.com/office/powerpoint/2010/main" val="681993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683568" y="620688"/>
            <a:ext cx="7886700" cy="5121275"/>
          </a:xfrm>
        </p:spPr>
        <p:txBody>
          <a:bodyPr>
            <a:noAutofit/>
          </a:bodyPr>
          <a:lstStyle/>
          <a:p>
            <a:r>
              <a:rPr lang="en-GB" sz="8800" dirty="0" smtClean="0"/>
              <a:t>So t</a:t>
            </a:r>
            <a:r>
              <a:rPr lang="en-GB" sz="8800" dirty="0" smtClean="0">
                <a:solidFill>
                  <a:schemeClr val="tx1"/>
                </a:solidFill>
              </a:rPr>
              <a:t>here are</a:t>
            </a:r>
            <a:br>
              <a:rPr lang="en-GB" sz="8800" dirty="0" smtClean="0">
                <a:solidFill>
                  <a:schemeClr val="tx1"/>
                </a:solidFill>
              </a:rPr>
            </a:br>
            <a:r>
              <a:rPr lang="en-GB" sz="8800" b="1" dirty="0" smtClean="0">
                <a:solidFill>
                  <a:schemeClr val="tx1"/>
                </a:solidFill>
              </a:rPr>
              <a:t>47</a:t>
            </a:r>
            <a:r>
              <a:rPr lang="en-GB" sz="8800" dirty="0" smtClean="0">
                <a:solidFill>
                  <a:schemeClr val="tx1"/>
                </a:solidFill>
              </a:rPr>
              <a:t> days until your first exam</a:t>
            </a:r>
            <a:endParaRPr lang="en-GB" sz="8800"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9944" y="188640"/>
            <a:ext cx="1428752" cy="1368152"/>
          </a:xfrm>
          <a:prstGeom prst="rect">
            <a:avLst/>
          </a:prstGeom>
        </p:spPr>
      </p:pic>
    </p:spTree>
    <p:extLst>
      <p:ext uri="{BB962C8B-B14F-4D97-AF65-F5344CB8AC3E}">
        <p14:creationId xmlns:p14="http://schemas.microsoft.com/office/powerpoint/2010/main" val="167441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7886700" cy="5400600"/>
          </a:xfrm>
        </p:spPr>
        <p:txBody>
          <a:bodyPr>
            <a:noAutofit/>
          </a:bodyPr>
          <a:lstStyle/>
          <a:p>
            <a:r>
              <a:rPr lang="en-GB" sz="8800" dirty="0" smtClean="0"/>
              <a:t>But only</a:t>
            </a:r>
            <a:r>
              <a:rPr lang="en-GB" sz="9600" b="1" dirty="0" smtClean="0"/>
              <a:t/>
            </a:r>
            <a:br>
              <a:rPr lang="en-GB" sz="9600" b="1" dirty="0" smtClean="0"/>
            </a:br>
            <a:r>
              <a:rPr lang="en-GB" sz="9600" b="1" dirty="0" smtClean="0"/>
              <a:t>28</a:t>
            </a:r>
            <a:r>
              <a:rPr lang="en-GB" sz="7200" b="1" dirty="0" smtClean="0">
                <a:solidFill>
                  <a:schemeClr val="tx1"/>
                </a:solidFill>
              </a:rPr>
              <a:t> school days</a:t>
            </a:r>
            <a:r>
              <a:rPr lang="en-GB" sz="7200" dirty="0" smtClean="0">
                <a:solidFill>
                  <a:schemeClr val="tx1"/>
                </a:solidFill>
              </a:rPr>
              <a:t/>
            </a:r>
            <a:br>
              <a:rPr lang="en-GB" sz="7200" dirty="0" smtClean="0">
                <a:solidFill>
                  <a:schemeClr val="tx1"/>
                </a:solidFill>
              </a:rPr>
            </a:br>
            <a:r>
              <a:rPr lang="en-GB" sz="5400" dirty="0" smtClean="0">
                <a:solidFill>
                  <a:schemeClr val="tx1"/>
                </a:solidFill>
              </a:rPr>
              <a:t>[approx. 6.4 weeks – 5.4 of them in school]</a:t>
            </a:r>
            <a:endParaRPr lang="en-GB" sz="5400"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9944" y="188640"/>
            <a:ext cx="1428752" cy="1368152"/>
          </a:xfrm>
          <a:prstGeom prst="rect">
            <a:avLst/>
          </a:prstGeom>
        </p:spPr>
      </p:pic>
    </p:spTree>
    <p:extLst>
      <p:ext uri="{BB962C8B-B14F-4D97-AF65-F5344CB8AC3E}">
        <p14:creationId xmlns:p14="http://schemas.microsoft.com/office/powerpoint/2010/main" val="316074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42" y="1052736"/>
            <a:ext cx="8534400" cy="1944217"/>
          </a:xfrm>
        </p:spPr>
        <p:txBody>
          <a:bodyPr>
            <a:noAutofit/>
          </a:bodyPr>
          <a:lstStyle/>
          <a:p>
            <a:r>
              <a:rPr lang="en-GB" sz="5400" b="1" dirty="0"/>
              <a:t>P</a:t>
            </a:r>
            <a:r>
              <a:rPr lang="en-GB" sz="5400" b="1" dirty="0" smtClean="0"/>
              <a:t>reparing (and planning) for GCSEs is </a:t>
            </a:r>
            <a:r>
              <a:rPr lang="en-GB" sz="5400" b="1" i="1" dirty="0" smtClean="0"/>
              <a:t>vital</a:t>
            </a:r>
            <a:r>
              <a:rPr lang="en-GB" sz="5400" b="1" dirty="0" smtClean="0"/>
              <a:t> for success</a:t>
            </a:r>
            <a:endParaRPr lang="en-GB" sz="54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16632"/>
            <a:ext cx="1261592" cy="936104"/>
          </a:xfrm>
          <a:prstGeom prst="rect">
            <a:avLst/>
          </a:prstGeom>
        </p:spPr>
      </p:pic>
      <p:pic>
        <p:nvPicPr>
          <p:cNvPr id="2052" name="Picture 4" descr="Image result for re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284984"/>
            <a:ext cx="6768752" cy="320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66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737"/>
            <a:ext cx="8865990" cy="1143000"/>
          </a:xfrm>
        </p:spPr>
        <p:txBody>
          <a:bodyPr>
            <a:normAutofit/>
          </a:bodyPr>
          <a:lstStyle/>
          <a:p>
            <a:r>
              <a:rPr lang="en-GB" sz="4800" b="1" dirty="0" smtClean="0">
                <a:solidFill>
                  <a:schemeClr val="tx1"/>
                </a:solidFill>
              </a:rPr>
              <a:t>But what sometimes happens?</a:t>
            </a:r>
            <a:endParaRPr lang="en-GB" sz="4800" b="1"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5049566" cy="373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667" y="4365104"/>
            <a:ext cx="3593253" cy="239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5193303"/>
            <a:ext cx="1428752" cy="1368152"/>
          </a:xfrm>
          <a:prstGeom prst="rect">
            <a:avLst/>
          </a:prstGeom>
        </p:spPr>
      </p:pic>
      <p:sp>
        <p:nvSpPr>
          <p:cNvPr id="3" name="Oval Callout 2"/>
          <p:cNvSpPr/>
          <p:nvPr/>
        </p:nvSpPr>
        <p:spPr>
          <a:xfrm>
            <a:off x="5529168" y="1290688"/>
            <a:ext cx="3555963" cy="270131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030610" y="1610291"/>
            <a:ext cx="3024336" cy="2062103"/>
          </a:xfrm>
          <a:prstGeom prst="rect">
            <a:avLst/>
          </a:prstGeom>
          <a:noFill/>
        </p:spPr>
        <p:txBody>
          <a:bodyPr wrap="square" rtlCol="0">
            <a:spAutoFit/>
          </a:bodyPr>
          <a:lstStyle/>
          <a:p>
            <a:r>
              <a:rPr lang="en-GB" sz="3200" dirty="0" smtClean="0"/>
              <a:t>I can’t do this!  It’s too hard - I may as well give up</a:t>
            </a:r>
            <a:endParaRPr lang="en-GB" sz="3200" dirty="0"/>
          </a:p>
        </p:txBody>
      </p:sp>
    </p:spTree>
    <p:extLst>
      <p:ext uri="{BB962C8B-B14F-4D97-AF65-F5344CB8AC3E}">
        <p14:creationId xmlns:p14="http://schemas.microsoft.com/office/powerpoint/2010/main" val="3238637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632848" cy="1126728"/>
          </a:xfrm>
        </p:spPr>
        <p:txBody>
          <a:bodyPr>
            <a:normAutofit fontScale="90000"/>
          </a:bodyPr>
          <a:lstStyle/>
          <a:p>
            <a:r>
              <a:rPr lang="en-GB" b="1" dirty="0" smtClean="0">
                <a:solidFill>
                  <a:schemeClr val="tx1"/>
                </a:solidFill>
              </a:rPr>
              <a:t/>
            </a:r>
            <a:br>
              <a:rPr lang="en-GB" b="1" dirty="0" smtClean="0">
                <a:solidFill>
                  <a:schemeClr val="tx1"/>
                </a:solidFill>
              </a:rPr>
            </a:br>
            <a:r>
              <a:rPr lang="en-GB" b="1" dirty="0" smtClean="0">
                <a:solidFill>
                  <a:schemeClr val="tx1"/>
                </a:solidFill>
              </a:rPr>
              <a:t>   </a:t>
            </a:r>
            <a:r>
              <a:rPr lang="en-GB" sz="4000" b="1" dirty="0" smtClean="0"/>
              <a:t>PREVIOUS </a:t>
            </a:r>
            <a:r>
              <a:rPr lang="en-GB" sz="4000" b="1" dirty="0" smtClean="0">
                <a:solidFill>
                  <a:schemeClr val="tx1"/>
                </a:solidFill>
              </a:rPr>
              <a:t>THEORY: </a:t>
            </a:r>
            <a:br>
              <a:rPr lang="en-GB" sz="4000" b="1" dirty="0" smtClean="0">
                <a:solidFill>
                  <a:schemeClr val="tx1"/>
                </a:solidFill>
              </a:rPr>
            </a:br>
            <a:r>
              <a:rPr lang="en-GB" sz="4000" b="1" dirty="0" smtClean="0">
                <a:solidFill>
                  <a:schemeClr val="tx1"/>
                </a:solidFill>
              </a:rPr>
              <a:t>WE ARE BORN </a:t>
            </a:r>
            <a:br>
              <a:rPr lang="en-GB" sz="4000" b="1" dirty="0" smtClean="0">
                <a:solidFill>
                  <a:schemeClr val="tx1"/>
                </a:solidFill>
              </a:rPr>
            </a:br>
            <a:r>
              <a:rPr lang="en-GB" sz="4000" b="1" dirty="0" smtClean="0">
                <a:solidFill>
                  <a:schemeClr val="tx1"/>
                </a:solidFill>
              </a:rPr>
              <a:t>WITH INTELLIGENCE AND IT IS </a:t>
            </a:r>
            <a:r>
              <a:rPr lang="en-GB" sz="4000" b="1" u="sng" dirty="0" smtClean="0">
                <a:solidFill>
                  <a:schemeClr val="tx1"/>
                </a:solidFill>
              </a:rPr>
              <a:t>FIXED</a:t>
            </a:r>
            <a:endParaRPr lang="en-GB" sz="4000" b="1" u="sng" dirty="0">
              <a:solidFill>
                <a:schemeClr val="tx1"/>
              </a:solidFill>
            </a:endParaRPr>
          </a:p>
        </p:txBody>
      </p:sp>
      <p:sp>
        <p:nvSpPr>
          <p:cNvPr id="3" name="Content Placeholder 2"/>
          <p:cNvSpPr>
            <a:spLocks noGrp="1"/>
          </p:cNvSpPr>
          <p:nvPr>
            <p:ph sz="quarter" idx="1"/>
          </p:nvPr>
        </p:nvSpPr>
        <p:spPr>
          <a:xfrm>
            <a:off x="457200" y="1988840"/>
            <a:ext cx="8229600" cy="4137323"/>
          </a:xfrm>
        </p:spPr>
        <p:txBody>
          <a:bodyPr/>
          <a:lstStyle/>
          <a:p>
            <a:pPr marL="0" indent="0" algn="ctr">
              <a:buNone/>
            </a:pPr>
            <a:r>
              <a:rPr lang="en-GB" dirty="0" smtClean="0"/>
              <a:t>There is a fixed intelligence that can be measured using an IQ test. No matter how much you learn or how hard you work your intelligence stays the same!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293096"/>
            <a:ext cx="3528392" cy="234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69360" y="3923764"/>
            <a:ext cx="2376264" cy="369332"/>
          </a:xfrm>
          <a:prstGeom prst="rect">
            <a:avLst/>
          </a:prstGeom>
          <a:noFill/>
        </p:spPr>
        <p:txBody>
          <a:bodyPr wrap="square" rtlCol="0">
            <a:spAutoFit/>
          </a:bodyPr>
          <a:lstStyle/>
          <a:p>
            <a:pPr algn="ctr"/>
            <a:r>
              <a:rPr lang="en-GB" dirty="0" smtClean="0"/>
              <a:t>Alfred </a:t>
            </a:r>
            <a:r>
              <a:rPr lang="en-GB" dirty="0" err="1" smtClean="0"/>
              <a:t>Binet</a:t>
            </a:r>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150751"/>
            <a:ext cx="1428752" cy="1368152"/>
          </a:xfrm>
          <a:prstGeom prst="rect">
            <a:avLst/>
          </a:prstGeom>
        </p:spPr>
      </p:pic>
    </p:spTree>
    <p:extLst>
      <p:ext uri="{BB962C8B-B14F-4D97-AF65-F5344CB8AC3E}">
        <p14:creationId xmlns:p14="http://schemas.microsoft.com/office/powerpoint/2010/main" val="3740058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Responses we hear a lot from students</a:t>
            </a:r>
            <a:endParaRPr lang="en-GB" dirty="0"/>
          </a:p>
        </p:txBody>
      </p:sp>
      <p:sp>
        <p:nvSpPr>
          <p:cNvPr id="3" name="Content Placeholder 2"/>
          <p:cNvSpPr>
            <a:spLocks noGrp="1"/>
          </p:cNvSpPr>
          <p:nvPr>
            <p:ph sz="quarter" idx="1"/>
          </p:nvPr>
        </p:nvSpPr>
        <p:spPr/>
        <p:txBody>
          <a:bodyPr>
            <a:normAutofit/>
          </a:bodyPr>
          <a:lstStyle/>
          <a:p>
            <a:pPr marL="0" indent="0">
              <a:buNone/>
            </a:pPr>
            <a:endParaRPr lang="en-GB" dirty="0"/>
          </a:p>
          <a:p>
            <a:pPr marL="0" indent="0">
              <a:buNone/>
            </a:pPr>
            <a:r>
              <a:rPr lang="en-GB" dirty="0" smtClean="0"/>
              <a:t>“</a:t>
            </a:r>
            <a:r>
              <a:rPr lang="en-GB" i="1" dirty="0" smtClean="0"/>
              <a:t>I can’t do ………</a:t>
            </a:r>
          </a:p>
          <a:p>
            <a:pPr marL="0" indent="0">
              <a:buNone/>
            </a:pPr>
            <a:endParaRPr lang="en-GB" i="1" dirty="0" smtClean="0"/>
          </a:p>
          <a:p>
            <a:pPr marL="0" indent="0">
              <a:buNone/>
            </a:pPr>
            <a:r>
              <a:rPr lang="en-GB" b="1" i="1" dirty="0" smtClean="0"/>
              <a:t>Maths</a:t>
            </a:r>
            <a:r>
              <a:rPr lang="en-GB" i="1" dirty="0" smtClean="0"/>
              <a:t> I’m just not good at it</a:t>
            </a:r>
          </a:p>
          <a:p>
            <a:pPr marL="0" indent="0">
              <a:buNone/>
            </a:pPr>
            <a:r>
              <a:rPr lang="en-GB" b="1" i="1" dirty="0" smtClean="0"/>
              <a:t>English</a:t>
            </a:r>
            <a:r>
              <a:rPr lang="en-GB" i="1" dirty="0" smtClean="0"/>
              <a:t> I just don’t understand it</a:t>
            </a:r>
          </a:p>
          <a:p>
            <a:pPr marL="0" indent="0">
              <a:buNone/>
            </a:pPr>
            <a:r>
              <a:rPr lang="en-GB" b="1" i="1" dirty="0" smtClean="0"/>
              <a:t>Science</a:t>
            </a:r>
            <a:r>
              <a:rPr lang="en-GB" i="1" dirty="0" smtClean="0"/>
              <a:t> as the concepts don’t make sense</a:t>
            </a:r>
          </a:p>
          <a:p>
            <a:pPr marL="0" indent="0">
              <a:buNone/>
            </a:pPr>
            <a:r>
              <a:rPr lang="en-GB" b="1" i="1" dirty="0" smtClean="0"/>
              <a:t>History</a:t>
            </a:r>
            <a:r>
              <a:rPr lang="en-GB" i="1" dirty="0" smtClean="0"/>
              <a:t> as there is too much writing”</a:t>
            </a:r>
            <a:endParaRPr lang="en-GB" i="1" dirty="0"/>
          </a:p>
          <a:p>
            <a:pPr marL="0" indent="0">
              <a:buNone/>
            </a:pPr>
            <a:endParaRPr lang="en-GB"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301208"/>
            <a:ext cx="1428752" cy="1368152"/>
          </a:xfrm>
          <a:prstGeom prst="rect">
            <a:avLst/>
          </a:prstGeom>
        </p:spPr>
      </p:pic>
    </p:spTree>
    <p:extLst>
      <p:ext uri="{BB962C8B-B14F-4D97-AF65-F5344CB8AC3E}">
        <p14:creationId xmlns:p14="http://schemas.microsoft.com/office/powerpoint/2010/main" val="39575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BUT ... most teachers and educators believe there is no such things as: </a:t>
            </a:r>
            <a:endParaRPr lang="en-GB" b="1" dirty="0"/>
          </a:p>
        </p:txBody>
      </p:sp>
      <p:sp>
        <p:nvSpPr>
          <p:cNvPr id="3" name="Content Placeholder 2"/>
          <p:cNvSpPr>
            <a:spLocks noGrp="1"/>
          </p:cNvSpPr>
          <p:nvPr>
            <p:ph sz="quarter" idx="1"/>
          </p:nvPr>
        </p:nvSpPr>
        <p:spPr>
          <a:xfrm>
            <a:off x="582199" y="1268760"/>
            <a:ext cx="8229600" cy="4886003"/>
          </a:xfrm>
        </p:spPr>
        <p:txBody>
          <a:bodyPr>
            <a:normAutofit fontScale="62500" lnSpcReduction="20000"/>
          </a:bodyPr>
          <a:lstStyle/>
          <a:p>
            <a:pPr marL="0" indent="0">
              <a:buNone/>
            </a:pPr>
            <a:endParaRPr lang="en-GB" dirty="0"/>
          </a:p>
          <a:p>
            <a:pPr marL="0" indent="0">
              <a:buNone/>
            </a:pPr>
            <a:r>
              <a:rPr lang="en-GB" sz="4100" i="1" dirty="0" smtClean="0"/>
              <a:t>“I can’t do </a:t>
            </a:r>
          </a:p>
          <a:p>
            <a:pPr marL="0" indent="0">
              <a:buNone/>
            </a:pPr>
            <a:endParaRPr lang="en-GB" sz="4100" i="1" dirty="0" smtClean="0"/>
          </a:p>
          <a:p>
            <a:pPr marL="0" indent="0">
              <a:buNone/>
            </a:pPr>
            <a:r>
              <a:rPr lang="en-GB" sz="4100" b="1" i="1" dirty="0" smtClean="0"/>
              <a:t>Maths</a:t>
            </a:r>
            <a:r>
              <a:rPr lang="en-GB" sz="4100" i="1" dirty="0" smtClean="0"/>
              <a:t> I’m just not good at it</a:t>
            </a:r>
          </a:p>
          <a:p>
            <a:pPr marL="0" indent="0">
              <a:buNone/>
            </a:pPr>
            <a:r>
              <a:rPr lang="en-GB" sz="4100" b="1" i="1" dirty="0" smtClean="0"/>
              <a:t>English</a:t>
            </a:r>
            <a:r>
              <a:rPr lang="en-GB" sz="4100" i="1" dirty="0" smtClean="0"/>
              <a:t> I just don’t understand it</a:t>
            </a:r>
          </a:p>
          <a:p>
            <a:pPr marL="0" indent="0">
              <a:buNone/>
            </a:pPr>
            <a:r>
              <a:rPr lang="en-GB" sz="4100" b="1" i="1" dirty="0" smtClean="0"/>
              <a:t>Science</a:t>
            </a:r>
            <a:r>
              <a:rPr lang="en-GB" sz="4100" i="1" dirty="0" smtClean="0"/>
              <a:t> as the concepts don’t make sense</a:t>
            </a:r>
          </a:p>
          <a:p>
            <a:pPr marL="0" indent="0">
              <a:buNone/>
            </a:pPr>
            <a:r>
              <a:rPr lang="en-GB" sz="4100" b="1" i="1" dirty="0" smtClean="0"/>
              <a:t>History </a:t>
            </a:r>
            <a:r>
              <a:rPr lang="en-GB" sz="4100" i="1" dirty="0" smtClean="0"/>
              <a:t>as there is too much writing”</a:t>
            </a:r>
            <a:endParaRPr lang="en-GB" sz="4100" i="1" dirty="0"/>
          </a:p>
          <a:p>
            <a:pPr marL="0" indent="0">
              <a:buNone/>
            </a:pPr>
            <a:endParaRPr lang="en-GB" sz="4100" dirty="0" smtClean="0"/>
          </a:p>
          <a:p>
            <a:pPr marL="0" indent="0">
              <a:buNone/>
            </a:pPr>
            <a:r>
              <a:rPr lang="en-GB" sz="4100" dirty="0" smtClean="0"/>
              <a:t>Without</a:t>
            </a:r>
          </a:p>
          <a:p>
            <a:pPr marL="0" indent="0">
              <a:buNone/>
            </a:pPr>
            <a:endParaRPr lang="en-GB" dirty="0"/>
          </a:p>
          <a:p>
            <a:pPr marL="0" indent="0">
              <a:buNone/>
            </a:pPr>
            <a:r>
              <a:rPr lang="en-GB" sz="5200" i="1" dirty="0" smtClean="0"/>
              <a:t>“I can’t do that………. </a:t>
            </a:r>
            <a:r>
              <a:rPr lang="en-GB" sz="9400" b="1" i="1" dirty="0" smtClean="0"/>
              <a:t>Yet!</a:t>
            </a:r>
            <a:r>
              <a:rPr lang="en-GB" sz="5200" b="1" i="1" dirty="0" smtClean="0"/>
              <a:t>”</a:t>
            </a:r>
            <a:endParaRPr lang="en-GB" sz="5200"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085184"/>
            <a:ext cx="1428752" cy="1368152"/>
          </a:xfrm>
          <a:prstGeom prst="rect">
            <a:avLst/>
          </a:prstGeom>
        </p:spPr>
      </p:pic>
    </p:spTree>
    <p:extLst>
      <p:ext uri="{BB962C8B-B14F-4D97-AF65-F5344CB8AC3E}">
        <p14:creationId xmlns:p14="http://schemas.microsoft.com/office/powerpoint/2010/main" val="331771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noAutofit/>
          </a:bodyPr>
          <a:lstStyle/>
          <a:p>
            <a:r>
              <a:rPr lang="en-GB" sz="4000" b="1" dirty="0" smtClean="0"/>
              <a:t>FIXED/GROWTH</a:t>
            </a:r>
            <a:r>
              <a:rPr lang="en-GB" sz="4000" b="1" dirty="0" smtClean="0">
                <a:solidFill>
                  <a:schemeClr val="tx1"/>
                </a:solidFill>
              </a:rPr>
              <a:t> MINDSET</a:t>
            </a:r>
            <a:r>
              <a:rPr lang="en-GB" sz="2400" dirty="0" smtClean="0">
                <a:solidFill>
                  <a:schemeClr val="tx1"/>
                </a:solidFill>
              </a:rPr>
              <a:t/>
            </a:r>
            <a:br>
              <a:rPr lang="en-GB" sz="2400" dirty="0" smtClean="0">
                <a:solidFill>
                  <a:schemeClr val="tx1"/>
                </a:solidFill>
              </a:rPr>
            </a:br>
            <a:endParaRPr lang="en-GB" sz="2400" dirty="0">
              <a:solidFill>
                <a:schemeClr val="tx1"/>
              </a:solidFill>
            </a:endParaRPr>
          </a:p>
        </p:txBody>
      </p:sp>
      <p:sp>
        <p:nvSpPr>
          <p:cNvPr id="3" name="Content Placeholder 2"/>
          <p:cNvSpPr>
            <a:spLocks noGrp="1"/>
          </p:cNvSpPr>
          <p:nvPr>
            <p:ph sz="quarter" idx="1"/>
          </p:nvPr>
        </p:nvSpPr>
        <p:spPr>
          <a:xfrm>
            <a:off x="251520" y="1124744"/>
            <a:ext cx="8837062" cy="5544616"/>
          </a:xfrm>
        </p:spPr>
        <p:txBody>
          <a:bodyPr>
            <a:normAutofit fontScale="25000" lnSpcReduction="20000"/>
          </a:bodyPr>
          <a:lstStyle/>
          <a:p>
            <a:pPr marL="0" indent="0">
              <a:buNone/>
            </a:pPr>
            <a:r>
              <a:rPr lang="en-GB" sz="12800" b="1" dirty="0"/>
              <a:t>Carol </a:t>
            </a:r>
            <a:r>
              <a:rPr lang="en-GB" sz="12800" b="1" dirty="0" err="1"/>
              <a:t>Dweck</a:t>
            </a:r>
            <a:r>
              <a:rPr lang="en-GB" sz="12800" b="1" dirty="0"/>
              <a:t> , </a:t>
            </a:r>
            <a:r>
              <a:rPr lang="en-GB" sz="12800" b="1" dirty="0" smtClean="0"/>
              <a:t>Professor </a:t>
            </a:r>
            <a:r>
              <a:rPr lang="en-GB" sz="12800" b="1" dirty="0"/>
              <a:t>of </a:t>
            </a:r>
          </a:p>
          <a:p>
            <a:pPr marL="0" indent="0">
              <a:buNone/>
            </a:pPr>
            <a:r>
              <a:rPr lang="en-GB" sz="12800" b="1" dirty="0"/>
              <a:t>Psychology at Stanford </a:t>
            </a:r>
            <a:r>
              <a:rPr lang="en-GB" sz="12800" b="1" dirty="0" smtClean="0"/>
              <a:t>University, USA</a:t>
            </a:r>
          </a:p>
          <a:p>
            <a:pPr marL="0" indent="0">
              <a:buNone/>
            </a:pPr>
            <a:endParaRPr lang="en-GB" sz="5100" b="1" dirty="0"/>
          </a:p>
          <a:p>
            <a:pPr marL="0" indent="0">
              <a:buNone/>
            </a:pPr>
            <a:r>
              <a:rPr lang="en-GB" sz="8000" dirty="0" smtClean="0"/>
              <a:t>Known for her work on the </a:t>
            </a:r>
            <a:r>
              <a:rPr lang="en-GB" sz="8000" dirty="0" err="1" smtClean="0"/>
              <a:t>mindset</a:t>
            </a:r>
            <a:r>
              <a:rPr lang="en-GB" sz="8000" dirty="0" smtClean="0"/>
              <a:t> psychology trait, she brought together several ideas.  Some people believe:</a:t>
            </a:r>
          </a:p>
          <a:p>
            <a:pPr marL="0" indent="0">
              <a:buNone/>
            </a:pPr>
            <a:endParaRPr lang="en-GB" sz="8000" dirty="0" smtClean="0"/>
          </a:p>
          <a:p>
            <a:pPr marL="0" indent="0">
              <a:buNone/>
            </a:pPr>
            <a:r>
              <a:rPr lang="en-GB" sz="8000" dirty="0" smtClean="0"/>
              <a:t>Their intelligence or ability is a fixed trait and </a:t>
            </a:r>
          </a:p>
          <a:p>
            <a:pPr marL="0" indent="0">
              <a:buNone/>
            </a:pPr>
            <a:r>
              <a:rPr lang="en-GB" sz="8000" dirty="0" smtClean="0"/>
              <a:t>they won’t ever progress further (you are born like it): </a:t>
            </a:r>
          </a:p>
          <a:p>
            <a:pPr marL="0" indent="0">
              <a:buNone/>
            </a:pPr>
            <a:r>
              <a:rPr lang="en-GB" sz="21600" b="1" dirty="0" smtClean="0"/>
              <a:t>Fixed </a:t>
            </a:r>
            <a:r>
              <a:rPr lang="en-GB" sz="21600" b="1" dirty="0" err="1" smtClean="0"/>
              <a:t>Mindset</a:t>
            </a:r>
            <a:r>
              <a:rPr lang="en-GB" sz="21600" b="1" dirty="0" smtClean="0"/>
              <a:t> </a:t>
            </a:r>
            <a:endParaRPr lang="en-GB" sz="21600" b="1" dirty="0"/>
          </a:p>
          <a:p>
            <a:pPr marL="0" indent="0">
              <a:buNone/>
            </a:pPr>
            <a:endParaRPr lang="en-GB" sz="8000" dirty="0" smtClean="0"/>
          </a:p>
          <a:p>
            <a:pPr marL="0" indent="0">
              <a:buNone/>
            </a:pPr>
            <a:endParaRPr lang="en-GB" sz="8000" dirty="0"/>
          </a:p>
          <a:p>
            <a:pPr marL="0" indent="0">
              <a:buNone/>
            </a:pPr>
            <a:r>
              <a:rPr lang="en-GB" sz="8000" dirty="0"/>
              <a:t>w</a:t>
            </a:r>
            <a:r>
              <a:rPr lang="en-GB" sz="8000" dirty="0" smtClean="0"/>
              <a:t>hilst others believe their intelligence is a changing </a:t>
            </a:r>
          </a:p>
          <a:p>
            <a:pPr marL="0" indent="0">
              <a:buNone/>
            </a:pPr>
            <a:r>
              <a:rPr lang="en-GB" sz="8000" dirty="0" smtClean="0"/>
              <a:t>quality that </a:t>
            </a:r>
            <a:r>
              <a:rPr lang="en-GB" sz="8000" b="1" u="sng" dirty="0" smtClean="0"/>
              <a:t>can</a:t>
            </a:r>
            <a:r>
              <a:rPr lang="en-GB" sz="8000" dirty="0" smtClean="0"/>
              <a:t> be improved and developed</a:t>
            </a:r>
            <a:r>
              <a:rPr lang="en-GB" sz="5100" dirty="0" smtClean="0"/>
              <a:t>:</a:t>
            </a:r>
          </a:p>
          <a:p>
            <a:pPr marL="0" indent="0">
              <a:buNone/>
            </a:pPr>
            <a:r>
              <a:rPr lang="en-GB" sz="21600" b="1" dirty="0" smtClean="0"/>
              <a:t>Growth </a:t>
            </a:r>
            <a:r>
              <a:rPr lang="en-GB" sz="21600" b="1" dirty="0" err="1" smtClean="0"/>
              <a:t>Mindset</a:t>
            </a:r>
            <a:endParaRPr lang="en-GB" sz="21600" b="1" dirty="0" smtClean="0"/>
          </a:p>
          <a:p>
            <a:pPr marL="0" indent="0">
              <a:buNone/>
            </a:pPr>
            <a:r>
              <a:rPr lang="en-GB" sz="5100" dirty="0" smtClean="0"/>
              <a:t> </a:t>
            </a:r>
          </a:p>
          <a:p>
            <a:pPr marL="0" indent="0">
              <a:buNone/>
            </a:pPr>
            <a:r>
              <a:rPr lang="en-GB" dirty="0" smtClean="0"/>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861048"/>
            <a:ext cx="1978056" cy="252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944" y="188640"/>
            <a:ext cx="1428752" cy="1368152"/>
          </a:xfrm>
          <a:prstGeom prst="rect">
            <a:avLst/>
          </a:prstGeom>
        </p:spPr>
      </p:pic>
    </p:spTree>
    <p:extLst>
      <p:ext uri="{BB962C8B-B14F-4D97-AF65-F5344CB8AC3E}">
        <p14:creationId xmlns:p14="http://schemas.microsoft.com/office/powerpoint/2010/main" val="77441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274638"/>
            <a:ext cx="8229600" cy="1143000"/>
          </a:xfrm>
        </p:spPr>
        <p:txBody>
          <a:bodyPr>
            <a:noAutofit/>
          </a:bodyPr>
          <a:lstStyle/>
          <a:p>
            <a:r>
              <a:rPr lang="en-GB" sz="4800" b="1" dirty="0" smtClean="0">
                <a:solidFill>
                  <a:schemeClr val="tx1"/>
                </a:solidFill>
              </a:rPr>
              <a:t>TODAY’S THEORY: </a:t>
            </a:r>
            <a:br>
              <a:rPr lang="en-GB" sz="4800" b="1" dirty="0" smtClean="0">
                <a:solidFill>
                  <a:schemeClr val="tx1"/>
                </a:solidFill>
              </a:rPr>
            </a:br>
            <a:r>
              <a:rPr lang="en-GB" sz="4800" b="1" dirty="0" smtClean="0">
                <a:solidFill>
                  <a:schemeClr val="tx1"/>
                </a:solidFill>
              </a:rPr>
              <a:t>GROWTH MINDSET</a:t>
            </a:r>
            <a:endParaRPr lang="en-GB" sz="4800" b="1" dirty="0">
              <a:solidFill>
                <a:schemeClr val="tx1"/>
              </a:solidFill>
            </a:endParaRPr>
          </a:p>
        </p:txBody>
      </p:sp>
      <p:sp>
        <p:nvSpPr>
          <p:cNvPr id="3" name="Content Placeholder 2"/>
          <p:cNvSpPr>
            <a:spLocks noGrp="1"/>
          </p:cNvSpPr>
          <p:nvPr>
            <p:ph sz="quarter" idx="1"/>
          </p:nvPr>
        </p:nvSpPr>
        <p:spPr>
          <a:xfrm>
            <a:off x="251520" y="908720"/>
            <a:ext cx="8229600" cy="4597971"/>
          </a:xfrm>
        </p:spPr>
        <p:txBody>
          <a:bodyPr>
            <a:normAutofit/>
          </a:bodyPr>
          <a:lstStyle/>
          <a:p>
            <a:pPr marL="0" indent="0">
              <a:buNone/>
            </a:pPr>
            <a:r>
              <a:rPr lang="en-GB" dirty="0" smtClean="0"/>
              <a:t> </a:t>
            </a:r>
          </a:p>
          <a:p>
            <a:pPr marL="0" indent="0">
              <a:buNone/>
            </a:pPr>
            <a:r>
              <a:rPr lang="en-GB" sz="4800" dirty="0" smtClean="0">
                <a:solidFill>
                  <a:srgbClr val="7030A0"/>
                </a:solidFill>
              </a:rPr>
              <a:t>IN OTHER WORDS</a:t>
            </a:r>
            <a:r>
              <a:rPr lang="en-GB" dirty="0" smtClean="0"/>
              <a:t>…It’s not what you are born with that matters; it’s your </a:t>
            </a:r>
            <a:r>
              <a:rPr lang="en-GB" b="1" u="sng" dirty="0" err="1" smtClean="0"/>
              <a:t>mindset</a:t>
            </a:r>
            <a:r>
              <a:rPr lang="en-GB" b="1" u="sng" dirty="0" smtClean="0"/>
              <a:t> </a:t>
            </a:r>
            <a:r>
              <a:rPr lang="en-GB" dirty="0" smtClean="0"/>
              <a:t>that matters: </a:t>
            </a:r>
          </a:p>
          <a:p>
            <a:pPr marL="0" indent="0">
              <a:buNone/>
            </a:pPr>
            <a:endParaRPr lang="en-GB" dirty="0"/>
          </a:p>
        </p:txBody>
      </p:sp>
      <p:pic>
        <p:nvPicPr>
          <p:cNvPr id="4" name="Picture 3"/>
          <p:cNvPicPr>
            <a:picLocks noChangeAspect="1"/>
          </p:cNvPicPr>
          <p:nvPr/>
        </p:nvPicPr>
        <p:blipFill>
          <a:blip r:embed="rId3"/>
          <a:stretch>
            <a:fillRect/>
          </a:stretch>
        </p:blipFill>
        <p:spPr>
          <a:xfrm>
            <a:off x="5858089" y="3643381"/>
            <a:ext cx="2591025" cy="2420322"/>
          </a:xfrm>
          <a:prstGeom prst="rect">
            <a:avLst/>
          </a:prstGeom>
        </p:spPr>
      </p:pic>
      <p:sp>
        <p:nvSpPr>
          <p:cNvPr id="5" name="Rectangle 4"/>
          <p:cNvSpPr/>
          <p:nvPr/>
        </p:nvSpPr>
        <p:spPr>
          <a:xfrm>
            <a:off x="354360" y="3330048"/>
            <a:ext cx="5400889" cy="3046988"/>
          </a:xfrm>
          <a:prstGeom prst="rect">
            <a:avLst/>
          </a:prstGeom>
        </p:spPr>
        <p:txBody>
          <a:bodyPr wrap="square">
            <a:spAutoFit/>
          </a:bodyPr>
          <a:lstStyle/>
          <a:p>
            <a:r>
              <a:rPr lang="en-GB" sz="3200" i="1" dirty="0" smtClean="0"/>
              <a:t>Every </a:t>
            </a:r>
            <a:r>
              <a:rPr lang="en-GB" sz="3200" i="1" dirty="0"/>
              <a:t>time you work </a:t>
            </a:r>
            <a:r>
              <a:rPr lang="en-GB" sz="3200" i="1" dirty="0" smtClean="0"/>
              <a:t>hard</a:t>
            </a:r>
            <a:r>
              <a:rPr lang="en-GB" sz="3200" i="1" dirty="0"/>
              <a:t> </a:t>
            </a:r>
            <a:r>
              <a:rPr lang="en-GB" sz="3200" i="1" dirty="0" smtClean="0"/>
              <a:t>and stretch yourself to </a:t>
            </a:r>
            <a:r>
              <a:rPr lang="en-GB" sz="3200" i="1" dirty="0"/>
              <a:t>learn something </a:t>
            </a:r>
            <a:r>
              <a:rPr lang="en-GB" sz="3200" i="1" dirty="0" smtClean="0"/>
              <a:t>new - </a:t>
            </a:r>
            <a:r>
              <a:rPr lang="en-GB" sz="3200" i="1" dirty="0"/>
              <a:t>your brain </a:t>
            </a:r>
          </a:p>
          <a:p>
            <a:r>
              <a:rPr lang="en-GB" sz="3200" i="1" dirty="0"/>
              <a:t>forms new connections and over time you </a:t>
            </a:r>
            <a:r>
              <a:rPr lang="en-GB" sz="3200" b="1" i="1" dirty="0"/>
              <a:t>actually</a:t>
            </a:r>
            <a:r>
              <a:rPr lang="en-GB" sz="3200" i="1" dirty="0"/>
              <a:t> </a:t>
            </a:r>
            <a:r>
              <a:rPr lang="en-GB" sz="3200" i="1" dirty="0" smtClean="0"/>
              <a:t>become smarter and better at it</a:t>
            </a:r>
            <a:endParaRPr lang="en-GB" sz="3200" i="1"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048" y="162062"/>
            <a:ext cx="1428752" cy="1368152"/>
          </a:xfrm>
          <a:prstGeom prst="rect">
            <a:avLst/>
          </a:prstGeom>
        </p:spPr>
      </p:pic>
    </p:spTree>
    <p:extLst>
      <p:ext uri="{BB962C8B-B14F-4D97-AF65-F5344CB8AC3E}">
        <p14:creationId xmlns:p14="http://schemas.microsoft.com/office/powerpoint/2010/main" val="59695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83783"/>
            <a:ext cx="7704856" cy="1143000"/>
          </a:xfrm>
        </p:spPr>
        <p:txBody>
          <a:bodyPr>
            <a:normAutofit fontScale="90000"/>
          </a:bodyPr>
          <a:lstStyle/>
          <a:p>
            <a:pPr algn="l"/>
            <a:r>
              <a:rPr lang="en-GB" sz="6700" b="1" dirty="0" smtClean="0"/>
              <a:t>GCSEs</a:t>
            </a:r>
            <a:r>
              <a:rPr lang="en-GB" sz="4000" b="1" dirty="0" smtClean="0"/>
              <a:t> - What do students and </a:t>
            </a:r>
            <a:br>
              <a:rPr lang="en-GB" sz="4000" b="1" dirty="0" smtClean="0"/>
            </a:br>
            <a:r>
              <a:rPr lang="en-GB" sz="4000" b="1" dirty="0" smtClean="0"/>
              <a:t>parents need to be aware of?</a:t>
            </a:r>
            <a:endParaRPr lang="en-GB" sz="40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052" y="265492"/>
            <a:ext cx="1212728" cy="1161291"/>
          </a:xfrm>
          <a:prstGeom prst="rect">
            <a:avLst/>
          </a:prstGeom>
        </p:spPr>
      </p:pic>
      <p:sp>
        <p:nvSpPr>
          <p:cNvPr id="6" name="Rectangle 5"/>
          <p:cNvSpPr>
            <a:spLocks noGrp="1" noChangeArrowheads="1"/>
          </p:cNvSpPr>
          <p:nvPr/>
        </p:nvSpPr>
        <p:spPr bwMode="auto">
          <a:xfrm>
            <a:off x="457200" y="1412776"/>
            <a:ext cx="8229600"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lvl1pPr marL="313200" indent="-313200" algn="l" rtl="0" eaLnBrk="0" fontAlgn="base" hangingPunct="0">
              <a:spcBef>
                <a:spcPts val="300"/>
              </a:spcBef>
              <a:spcAft>
                <a:spcPts val="600"/>
              </a:spcAft>
              <a:buClr>
                <a:srgbClr val="86BE3D"/>
              </a:buClr>
              <a:buFont typeface="Arial" panose="020B0604020202020204" pitchFamily="34" charset="0"/>
              <a:buChar char="■"/>
              <a:defRPr sz="2400" b="0" baseline="0">
                <a:solidFill>
                  <a:srgbClr val="4D4D4D"/>
                </a:solidFill>
                <a:latin typeface="+mn-lt"/>
                <a:ea typeface="+mn-ea"/>
                <a:cs typeface="+mn-cs"/>
              </a:defRPr>
            </a:lvl1pPr>
            <a:lvl2pPr marL="625475" indent="-301625" algn="l" rtl="0" eaLnBrk="0" fontAlgn="base" hangingPunct="0">
              <a:spcBef>
                <a:spcPts val="0"/>
              </a:spcBef>
              <a:spcAft>
                <a:spcPts val="600"/>
              </a:spcAft>
              <a:buClr>
                <a:srgbClr val="86BE3D"/>
              </a:buClr>
              <a:buFont typeface="Arial" panose="020B0604020202020204" pitchFamily="34" charset="0"/>
              <a:buChar char="□"/>
              <a:defRPr sz="2200">
                <a:solidFill>
                  <a:srgbClr val="4D4D4D"/>
                </a:solidFill>
                <a:latin typeface="+mn-lt"/>
              </a:defRPr>
            </a:lvl2pPr>
            <a:lvl3pPr marL="893763" indent="-247650" algn="l" rtl="0" eaLnBrk="0" fontAlgn="base" hangingPunct="0">
              <a:spcBef>
                <a:spcPts val="0"/>
              </a:spcBef>
              <a:spcAft>
                <a:spcPts val="600"/>
              </a:spcAft>
              <a:buClr>
                <a:srgbClr val="83B81A"/>
              </a:buClr>
              <a:buFont typeface="Arial" panose="020B0604020202020204" pitchFamily="34" charset="0"/>
              <a:buChar char="▪"/>
              <a:defRPr sz="2000" b="0">
                <a:solidFill>
                  <a:srgbClr val="4D4D4D"/>
                </a:solidFill>
                <a:latin typeface="+mn-lt"/>
              </a:defRPr>
            </a:lvl3pPr>
            <a:lvl4pPr marL="1257300" indent="-255588" algn="l" rtl="0" eaLnBrk="0" fontAlgn="base" hangingPunct="0">
              <a:spcBef>
                <a:spcPts val="0"/>
              </a:spcBef>
              <a:spcAft>
                <a:spcPts val="600"/>
              </a:spcAft>
              <a:buClr>
                <a:schemeClr val="tx2"/>
              </a:buClr>
              <a:buFont typeface="Arial" panose="020B0604020202020204" pitchFamily="34" charset="0"/>
              <a:buChar char="▫"/>
              <a:defRPr sz="1800">
                <a:solidFill>
                  <a:srgbClr val="4D4D4D"/>
                </a:solidFill>
                <a:latin typeface="+mn-lt"/>
              </a:defRPr>
            </a:lvl4pPr>
            <a:lvl5pPr marL="1526400" indent="-255600" algn="l" rtl="0" eaLnBrk="0" fontAlgn="base" hangingPunct="0">
              <a:spcBef>
                <a:spcPts val="0"/>
              </a:spcBef>
              <a:spcAft>
                <a:spcPts val="600"/>
              </a:spcAft>
              <a:buClr>
                <a:schemeClr val="tx2"/>
              </a:buClr>
              <a:buFont typeface="Arial" panose="020B0604020202020204" pitchFamily="34" charset="0"/>
              <a:buChar char="›"/>
              <a:defRPr sz="1800">
                <a:solidFill>
                  <a:srgbClr val="4D4D4D"/>
                </a:solidFill>
                <a:latin typeface="+mn-lt"/>
              </a:defRPr>
            </a:lvl5pPr>
            <a:lvl6pPr marL="914400" algn="l" rtl="0" fontAlgn="base">
              <a:spcBef>
                <a:spcPct val="5000"/>
              </a:spcBef>
              <a:spcAft>
                <a:spcPct val="5000"/>
              </a:spcAft>
              <a:buChar char="»"/>
              <a:defRPr sz="1500">
                <a:solidFill>
                  <a:srgbClr val="4D4D4D"/>
                </a:solidFill>
                <a:latin typeface="+mn-lt"/>
              </a:defRPr>
            </a:lvl6pPr>
            <a:lvl7pPr marL="1257300" algn="l" rtl="0" fontAlgn="base">
              <a:spcBef>
                <a:spcPct val="5000"/>
              </a:spcBef>
              <a:spcAft>
                <a:spcPct val="5000"/>
              </a:spcAft>
              <a:buChar char="»"/>
              <a:defRPr sz="1500">
                <a:solidFill>
                  <a:srgbClr val="4D4D4D"/>
                </a:solidFill>
                <a:latin typeface="+mn-lt"/>
              </a:defRPr>
            </a:lvl7pPr>
            <a:lvl8pPr marL="1600200" algn="l" rtl="0" fontAlgn="base">
              <a:spcBef>
                <a:spcPct val="5000"/>
              </a:spcBef>
              <a:spcAft>
                <a:spcPct val="5000"/>
              </a:spcAft>
              <a:buChar char="»"/>
              <a:defRPr sz="1500">
                <a:solidFill>
                  <a:srgbClr val="4D4D4D"/>
                </a:solidFill>
                <a:latin typeface="+mn-lt"/>
              </a:defRPr>
            </a:lvl8pPr>
            <a:lvl9pPr marL="1943100" algn="l" rtl="0" fontAlgn="base">
              <a:spcBef>
                <a:spcPct val="5000"/>
              </a:spcBef>
              <a:spcAft>
                <a:spcPct val="5000"/>
              </a:spcAft>
              <a:buChar char="»"/>
              <a:defRPr sz="1500">
                <a:solidFill>
                  <a:srgbClr val="4D4D4D"/>
                </a:solidFill>
                <a:latin typeface="+mn-lt"/>
              </a:defRPr>
            </a:lvl9pPr>
          </a:lstStyle>
          <a:p>
            <a:pPr>
              <a:spcBef>
                <a:spcPts val="0"/>
              </a:spcBef>
              <a:spcAft>
                <a:spcPts val="0"/>
              </a:spcAft>
              <a:buClr>
                <a:srgbClr val="68BD49"/>
              </a:buClr>
              <a:defRPr/>
            </a:pPr>
            <a:endParaRPr lang="en-GB" sz="2300" b="1" dirty="0" smtClean="0">
              <a:solidFill>
                <a:schemeClr val="tx1"/>
              </a:solidFill>
            </a:endParaRPr>
          </a:p>
          <a:p>
            <a:pPr marL="0" indent="0">
              <a:spcBef>
                <a:spcPts val="0"/>
              </a:spcBef>
              <a:spcAft>
                <a:spcPts val="0"/>
              </a:spcAft>
              <a:buClr>
                <a:srgbClr val="FF0000"/>
              </a:buClr>
              <a:buNone/>
              <a:defRPr/>
            </a:pPr>
            <a:r>
              <a:rPr lang="en-GB" b="1" dirty="0" smtClean="0"/>
              <a:t>The new GCSE </a:t>
            </a:r>
            <a:r>
              <a:rPr lang="en-GB" b="1" dirty="0"/>
              <a:t>Reform</a:t>
            </a:r>
            <a:endParaRPr lang="en-GB" b="1" dirty="0" smtClean="0">
              <a:solidFill>
                <a:schemeClr val="tx1"/>
              </a:solidFill>
            </a:endParaRPr>
          </a:p>
          <a:p>
            <a:pPr>
              <a:spcBef>
                <a:spcPts val="0"/>
              </a:spcBef>
              <a:spcAft>
                <a:spcPts val="0"/>
              </a:spcAft>
              <a:buClr>
                <a:srgbClr val="FF0000"/>
              </a:buClr>
              <a:defRPr/>
            </a:pPr>
            <a:r>
              <a:rPr lang="en-GB" b="1" dirty="0" smtClean="0">
                <a:solidFill>
                  <a:schemeClr val="tx1"/>
                </a:solidFill>
              </a:rPr>
              <a:t>Content		</a:t>
            </a:r>
            <a:r>
              <a:rPr lang="en-GB" dirty="0" smtClean="0">
                <a:solidFill>
                  <a:schemeClr val="tx1"/>
                </a:solidFill>
              </a:rPr>
              <a:t>New and more challenging content</a:t>
            </a:r>
            <a:r>
              <a:rPr lang="en-GB" dirty="0">
                <a:solidFill>
                  <a:schemeClr val="tx1"/>
                </a:solidFill>
              </a:rPr>
              <a:t>	</a:t>
            </a:r>
            <a:r>
              <a:rPr lang="en-GB" dirty="0" smtClean="0">
                <a:solidFill>
                  <a:schemeClr val="tx1"/>
                </a:solidFill>
              </a:rPr>
              <a:t>	</a:t>
            </a:r>
          </a:p>
          <a:p>
            <a:pPr>
              <a:buClr>
                <a:srgbClr val="FF0000"/>
              </a:buClr>
              <a:defRPr/>
            </a:pPr>
            <a:r>
              <a:rPr lang="en-GB" altLang="en-US" b="1" dirty="0" smtClean="0">
                <a:solidFill>
                  <a:schemeClr val="tx1"/>
                </a:solidFill>
              </a:rPr>
              <a:t>Structure </a:t>
            </a:r>
            <a:r>
              <a:rPr lang="en-GB" altLang="en-US" dirty="0" smtClean="0">
                <a:solidFill>
                  <a:schemeClr val="tx1"/>
                </a:solidFill>
              </a:rPr>
              <a:t>		All exams are at </a:t>
            </a:r>
            <a:r>
              <a:rPr lang="en-GB" altLang="en-US" dirty="0">
                <a:solidFill>
                  <a:schemeClr val="tx1"/>
                </a:solidFill>
              </a:rPr>
              <a:t>the end of the </a:t>
            </a:r>
            <a:r>
              <a:rPr lang="en-GB" altLang="en-US" dirty="0" smtClean="0">
                <a:solidFill>
                  <a:schemeClr val="tx1"/>
                </a:solidFill>
              </a:rPr>
              <a:t>course</a:t>
            </a:r>
          </a:p>
          <a:p>
            <a:pPr>
              <a:spcBef>
                <a:spcPts val="0"/>
              </a:spcBef>
              <a:spcAft>
                <a:spcPts val="0"/>
              </a:spcAft>
              <a:buClr>
                <a:srgbClr val="FF0000"/>
              </a:buClr>
              <a:defRPr/>
            </a:pPr>
            <a:r>
              <a:rPr lang="en-GB" altLang="en-US" b="1" dirty="0" smtClean="0">
                <a:solidFill>
                  <a:schemeClr val="tx1"/>
                </a:solidFill>
              </a:rPr>
              <a:t>Assessment 	</a:t>
            </a:r>
            <a:r>
              <a:rPr lang="en-GB" altLang="en-US" dirty="0" smtClean="0">
                <a:solidFill>
                  <a:schemeClr val="tx1"/>
                </a:solidFill>
              </a:rPr>
              <a:t>Mainly by examination</a:t>
            </a:r>
          </a:p>
          <a:p>
            <a:pPr marL="0" indent="0">
              <a:spcBef>
                <a:spcPts val="0"/>
              </a:spcBef>
              <a:buClr>
                <a:srgbClr val="FF0000"/>
              </a:buClr>
              <a:buNone/>
              <a:defRPr/>
            </a:pPr>
            <a:r>
              <a:rPr lang="en-GB" altLang="en-US" dirty="0">
                <a:solidFill>
                  <a:schemeClr val="tx1"/>
                </a:solidFill>
              </a:rPr>
              <a:t>	</a:t>
            </a:r>
            <a:r>
              <a:rPr lang="en-GB" altLang="en-US" dirty="0" smtClean="0">
                <a:solidFill>
                  <a:schemeClr val="tx1"/>
                </a:solidFill>
              </a:rPr>
              <a:t>		Non-exam assessment only where 					necessary</a:t>
            </a:r>
          </a:p>
          <a:p>
            <a:pPr>
              <a:buClr>
                <a:srgbClr val="FF0000"/>
              </a:buClr>
              <a:defRPr/>
            </a:pPr>
            <a:r>
              <a:rPr lang="en-GB" altLang="en-US" b="1" dirty="0">
                <a:solidFill>
                  <a:schemeClr val="tx1"/>
                </a:solidFill>
              </a:rPr>
              <a:t>Tiering		</a:t>
            </a:r>
            <a:r>
              <a:rPr lang="en-GB" altLang="en-US" dirty="0">
                <a:solidFill>
                  <a:schemeClr val="tx1"/>
                </a:solidFill>
              </a:rPr>
              <a:t>Foundation and </a:t>
            </a:r>
            <a:r>
              <a:rPr lang="en-GB" altLang="en-US" dirty="0" smtClean="0">
                <a:solidFill>
                  <a:schemeClr val="tx1"/>
                </a:solidFill>
              </a:rPr>
              <a:t>higher </a:t>
            </a:r>
            <a:r>
              <a:rPr lang="en-GB" altLang="en-US" dirty="0">
                <a:solidFill>
                  <a:schemeClr val="tx1"/>
                </a:solidFill>
              </a:rPr>
              <a:t>tier </a:t>
            </a:r>
            <a:r>
              <a:rPr lang="en-GB" altLang="en-US" dirty="0" smtClean="0">
                <a:solidFill>
                  <a:schemeClr val="tx1"/>
                </a:solidFill>
              </a:rPr>
              <a:t>permitted</a:t>
            </a:r>
            <a:r>
              <a:rPr lang="en-GB" altLang="en-US" dirty="0">
                <a:solidFill>
                  <a:schemeClr val="tx1"/>
                </a:solidFill>
              </a:rPr>
              <a:t/>
            </a:r>
            <a:br>
              <a:rPr lang="en-GB" altLang="en-US" dirty="0">
                <a:solidFill>
                  <a:schemeClr val="tx1"/>
                </a:solidFill>
              </a:rPr>
            </a:br>
            <a:r>
              <a:rPr lang="en-GB" altLang="en-US" dirty="0" smtClean="0">
                <a:solidFill>
                  <a:schemeClr val="tx1"/>
                </a:solidFill>
              </a:rPr>
              <a:t>			only in maths, science and modern foreign 				languages</a:t>
            </a:r>
            <a:endParaRPr lang="en-GB" altLang="en-US" dirty="0">
              <a:solidFill>
                <a:schemeClr val="tx1"/>
              </a:solidFill>
            </a:endParaRPr>
          </a:p>
          <a:p>
            <a:pPr>
              <a:buClr>
                <a:srgbClr val="FF0000"/>
              </a:buClr>
              <a:defRPr/>
            </a:pPr>
            <a:r>
              <a:rPr lang="en-GB" altLang="en-US" b="1" dirty="0">
                <a:solidFill>
                  <a:schemeClr val="tx1"/>
                </a:solidFill>
              </a:rPr>
              <a:t>Grading		</a:t>
            </a:r>
            <a:r>
              <a:rPr lang="en-GB" altLang="en-US" dirty="0">
                <a:solidFill>
                  <a:schemeClr val="tx1"/>
                </a:solidFill>
              </a:rPr>
              <a:t>New numbered scale (9 </a:t>
            </a:r>
            <a:r>
              <a:rPr lang="en-GB" altLang="en-US" dirty="0" smtClean="0">
                <a:solidFill>
                  <a:schemeClr val="tx1"/>
                </a:solidFill>
              </a:rPr>
              <a:t>to </a:t>
            </a:r>
            <a:r>
              <a:rPr lang="en-GB" altLang="en-US" dirty="0">
                <a:solidFill>
                  <a:schemeClr val="tx1"/>
                </a:solidFill>
              </a:rPr>
              <a:t>1 plus U</a:t>
            </a:r>
            <a:r>
              <a:rPr lang="en-GB" altLang="en-US" dirty="0" smtClean="0">
                <a:solidFill>
                  <a:schemeClr val="tx1"/>
                </a:solidFill>
              </a:rPr>
              <a:t>), </a:t>
            </a:r>
          </a:p>
          <a:p>
            <a:pPr marL="323850" lvl="1" indent="0">
              <a:buClr>
                <a:srgbClr val="FF0000"/>
              </a:buClr>
              <a:buNone/>
              <a:defRPr/>
            </a:pPr>
            <a:r>
              <a:rPr lang="en-GB" altLang="en-US" sz="2400" dirty="0">
                <a:solidFill>
                  <a:schemeClr val="tx1"/>
                </a:solidFill>
              </a:rPr>
              <a:t>	</a:t>
            </a:r>
            <a:r>
              <a:rPr lang="en-GB" altLang="en-US" sz="2400" dirty="0" smtClean="0">
                <a:solidFill>
                  <a:schemeClr val="tx1"/>
                </a:solidFill>
              </a:rPr>
              <a:t>		9 is the highest</a:t>
            </a:r>
            <a:r>
              <a:rPr lang="en-GB" altLang="en-US" sz="2400" dirty="0">
                <a:solidFill>
                  <a:schemeClr val="tx1"/>
                </a:solidFill>
              </a:rPr>
              <a:t/>
            </a:r>
            <a:br>
              <a:rPr lang="en-GB" altLang="en-US" sz="2400" dirty="0">
                <a:solidFill>
                  <a:schemeClr val="tx1"/>
                </a:solidFill>
              </a:rPr>
            </a:br>
            <a:r>
              <a:rPr lang="en-GB" altLang="en-US" sz="2400" dirty="0">
                <a:solidFill>
                  <a:schemeClr val="tx1"/>
                </a:solidFill>
              </a:rPr>
              <a:t>			T</a:t>
            </a:r>
            <a:r>
              <a:rPr lang="en-GB" altLang="en-US" sz="2400" dirty="0" smtClean="0">
                <a:solidFill>
                  <a:schemeClr val="tx1"/>
                </a:solidFill>
              </a:rPr>
              <a:t>he </a:t>
            </a:r>
            <a:r>
              <a:rPr lang="en-GB" altLang="en-US" sz="2400" dirty="0">
                <a:solidFill>
                  <a:schemeClr val="tx1"/>
                </a:solidFill>
              </a:rPr>
              <a:t>G</a:t>
            </a:r>
            <a:r>
              <a:rPr lang="en-GB" altLang="en-US" sz="2400" dirty="0" smtClean="0">
                <a:solidFill>
                  <a:schemeClr val="tx1"/>
                </a:solidFill>
              </a:rPr>
              <a:t>overnment ‘good pass’ set at </a:t>
            </a:r>
            <a:r>
              <a:rPr lang="en-GB" altLang="en-US" sz="2400" dirty="0">
                <a:solidFill>
                  <a:schemeClr val="tx1"/>
                </a:solidFill>
              </a:rPr>
              <a:t>grade </a:t>
            </a:r>
            <a:r>
              <a:rPr lang="en-GB" altLang="en-US" sz="2400" dirty="0" smtClean="0">
                <a:solidFill>
                  <a:schemeClr val="tx1"/>
                </a:solidFill>
              </a:rPr>
              <a:t>5</a:t>
            </a:r>
            <a:endParaRPr lang="en-GB" altLang="en-US" sz="2400" dirty="0">
              <a:solidFill>
                <a:schemeClr val="tx1"/>
              </a:solidFill>
            </a:endParaRPr>
          </a:p>
          <a:p>
            <a:pPr>
              <a:buClr>
                <a:srgbClr val="68BD49"/>
              </a:buClr>
              <a:defRPr/>
            </a:pPr>
            <a:endParaRPr lang="en-GB" altLang="en-US" sz="2300" dirty="0">
              <a:solidFill>
                <a:schemeClr val="tx1"/>
              </a:solidFill>
            </a:endParaRPr>
          </a:p>
          <a:p>
            <a:pPr eaLnBrk="1" hangingPunct="1">
              <a:buFont typeface="Arial" panose="020B0604020202020204" pitchFamily="34" charset="0"/>
              <a:buChar char="•"/>
              <a:defRPr/>
            </a:pPr>
            <a:endParaRPr lang="en-GB" altLang="en-US" dirty="0" smtClean="0">
              <a:solidFill>
                <a:schemeClr val="tx1"/>
              </a:solidFill>
            </a:endParaRPr>
          </a:p>
        </p:txBody>
      </p:sp>
    </p:spTree>
    <p:extLst>
      <p:ext uri="{BB962C8B-B14F-4D97-AF65-F5344CB8AC3E}">
        <p14:creationId xmlns:p14="http://schemas.microsoft.com/office/powerpoint/2010/main" val="2818772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24744"/>
            <a:ext cx="8229600" cy="5001419"/>
          </a:xfrm>
        </p:spPr>
        <p:txBody>
          <a:bodyPr/>
          <a:lstStyle/>
          <a:p>
            <a:r>
              <a:rPr lang="en-GB" dirty="0" smtClean="0"/>
              <a:t>Step #1: Just get started – plan to do </a:t>
            </a:r>
            <a:r>
              <a:rPr lang="en-GB" u="sng" dirty="0" smtClean="0"/>
              <a:t>something </a:t>
            </a:r>
          </a:p>
          <a:p>
            <a:r>
              <a:rPr lang="en-GB" dirty="0" smtClean="0"/>
              <a:t>Step #2 Realize hard work is key </a:t>
            </a:r>
          </a:p>
          <a:p>
            <a:r>
              <a:rPr lang="en-GB" dirty="0" smtClean="0"/>
              <a:t>Step #3 Face setbacks, use trial and error to improve performance </a:t>
            </a:r>
            <a:r>
              <a:rPr lang="en-GB" dirty="0"/>
              <a:t>learn from mistakes </a:t>
            </a:r>
            <a:endParaRPr lang="en-GB" dirty="0" smtClean="0"/>
          </a:p>
          <a:p>
            <a:endParaRPr lang="en-GB" dirty="0"/>
          </a:p>
        </p:txBody>
      </p:sp>
      <p:sp>
        <p:nvSpPr>
          <p:cNvPr id="4" name="Title 3"/>
          <p:cNvSpPr>
            <a:spLocks noGrp="1"/>
          </p:cNvSpPr>
          <p:nvPr>
            <p:ph type="title"/>
          </p:nvPr>
        </p:nvSpPr>
        <p:spPr/>
        <p:txBody>
          <a:bodyPr>
            <a:normAutofit fontScale="90000"/>
          </a:bodyPr>
          <a:lstStyle/>
          <a:p>
            <a:r>
              <a:rPr lang="en-GB" dirty="0" smtClean="0"/>
              <a:t>Steps to developing a Growth </a:t>
            </a:r>
            <a:r>
              <a:rPr lang="en-GB" dirty="0" err="1" smtClean="0"/>
              <a:t>Mindset</a:t>
            </a:r>
            <a:endParaRPr lang="en-GB" dirty="0"/>
          </a:p>
        </p:txBody>
      </p:sp>
      <p:pic>
        <p:nvPicPr>
          <p:cNvPr id="2" name="Picture 1"/>
          <p:cNvPicPr>
            <a:picLocks noChangeAspect="1"/>
          </p:cNvPicPr>
          <p:nvPr/>
        </p:nvPicPr>
        <p:blipFill>
          <a:blip r:embed="rId3"/>
          <a:stretch>
            <a:fillRect/>
          </a:stretch>
        </p:blipFill>
        <p:spPr>
          <a:xfrm>
            <a:off x="1979712" y="3861048"/>
            <a:ext cx="4653441" cy="29969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5157192"/>
            <a:ext cx="1428752" cy="1368152"/>
          </a:xfrm>
          <a:prstGeom prst="rect">
            <a:avLst/>
          </a:prstGeom>
        </p:spPr>
      </p:pic>
    </p:spTree>
    <p:extLst>
      <p:ext uri="{BB962C8B-B14F-4D97-AF65-F5344CB8AC3E}">
        <p14:creationId xmlns:p14="http://schemas.microsoft.com/office/powerpoint/2010/main" val="264324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8229600" cy="1359024"/>
          </a:xfrm>
        </p:spPr>
        <p:txBody>
          <a:bodyPr>
            <a:normAutofit fontScale="90000"/>
          </a:bodyPr>
          <a:lstStyle/>
          <a:p>
            <a:r>
              <a:rPr lang="en-GB" b="1" dirty="0" smtClean="0">
                <a:solidFill>
                  <a:srgbClr val="0070C0"/>
                </a:solidFill>
              </a:rPr>
              <a:t>Accept that hard work is the key </a:t>
            </a:r>
            <a:br>
              <a:rPr lang="en-GB" b="1" dirty="0" smtClean="0">
                <a:solidFill>
                  <a:srgbClr val="0070C0"/>
                </a:solidFill>
              </a:rPr>
            </a:br>
            <a:r>
              <a:rPr lang="en-GB" b="1" dirty="0" smtClean="0">
                <a:solidFill>
                  <a:srgbClr val="0070C0"/>
                </a:solidFill>
              </a:rPr>
              <a:t>to success!</a:t>
            </a:r>
            <a:endParaRPr lang="en-GB" b="1" dirty="0">
              <a:solidFill>
                <a:srgbClr val="0070C0"/>
              </a:solidFill>
            </a:endParaRPr>
          </a:p>
        </p:txBody>
      </p:sp>
      <p:sp>
        <p:nvSpPr>
          <p:cNvPr id="3" name="Content Placeholder 2"/>
          <p:cNvSpPr>
            <a:spLocks noGrp="1"/>
          </p:cNvSpPr>
          <p:nvPr>
            <p:ph sz="quarter" idx="1"/>
          </p:nvPr>
        </p:nvSpPr>
        <p:spPr>
          <a:xfrm>
            <a:off x="457200" y="1417638"/>
            <a:ext cx="8229600" cy="5107706"/>
          </a:xfrm>
        </p:spPr>
        <p:txBody>
          <a:bodyPr>
            <a:normAutofit fontScale="92500"/>
          </a:bodyPr>
          <a:lstStyle/>
          <a:p>
            <a:pPr marL="0" indent="0">
              <a:buNone/>
            </a:pPr>
            <a:r>
              <a:rPr lang="en-GB" b="1" u="sng" dirty="0" smtClean="0"/>
              <a:t>Fixed </a:t>
            </a:r>
            <a:r>
              <a:rPr lang="en-GB" b="1" u="sng" dirty="0" err="1" smtClean="0"/>
              <a:t>Mindset</a:t>
            </a:r>
            <a:r>
              <a:rPr lang="en-GB" b="1" dirty="0" smtClean="0"/>
              <a:t>: </a:t>
            </a:r>
          </a:p>
          <a:p>
            <a:pPr marL="0" indent="0">
              <a:buNone/>
            </a:pPr>
            <a:r>
              <a:rPr lang="en-GB" dirty="0" smtClean="0"/>
              <a:t>Student think learning should come naturally: </a:t>
            </a:r>
          </a:p>
          <a:p>
            <a:pPr marL="0" indent="0">
              <a:buNone/>
            </a:pPr>
            <a:r>
              <a:rPr lang="en-GB" dirty="0" smtClean="0"/>
              <a:t> “When I have to work really hard in a subject, it means I’m not very smart” </a:t>
            </a:r>
          </a:p>
          <a:p>
            <a:pPr marL="0" indent="0">
              <a:buNone/>
            </a:pPr>
            <a:r>
              <a:rPr lang="en-GB" dirty="0" smtClean="0"/>
              <a:t> </a:t>
            </a:r>
          </a:p>
          <a:p>
            <a:pPr marL="0" indent="0">
              <a:buNone/>
            </a:pPr>
            <a:r>
              <a:rPr lang="en-GB" sz="3000" b="1" u="sng" dirty="0" smtClean="0"/>
              <a:t>Growth </a:t>
            </a:r>
            <a:r>
              <a:rPr lang="en-GB" sz="3000" b="1" u="sng" dirty="0" err="1" smtClean="0"/>
              <a:t>Mindset</a:t>
            </a:r>
            <a:r>
              <a:rPr lang="en-GB" dirty="0" smtClean="0"/>
              <a:t>: </a:t>
            </a:r>
          </a:p>
          <a:p>
            <a:pPr marL="0" indent="0">
              <a:buNone/>
            </a:pPr>
            <a:r>
              <a:rPr lang="en-GB" dirty="0" smtClean="0"/>
              <a:t>Putting effort into learning and working hard is key:</a:t>
            </a:r>
          </a:p>
          <a:p>
            <a:pPr marL="0" indent="0">
              <a:buNone/>
            </a:pPr>
            <a:r>
              <a:rPr lang="en-GB" dirty="0" smtClean="0"/>
              <a:t> “The harder I have to work at something, the more effort I put into something, the better I’ll be at it” </a:t>
            </a:r>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325301"/>
            <a:ext cx="1140720" cy="1092337"/>
          </a:xfrm>
          <a:prstGeom prst="rect">
            <a:avLst/>
          </a:prstGeom>
        </p:spPr>
      </p:pic>
    </p:spTree>
    <p:extLst>
      <p:ext uri="{BB962C8B-B14F-4D97-AF65-F5344CB8AC3E}">
        <p14:creationId xmlns:p14="http://schemas.microsoft.com/office/powerpoint/2010/main" val="599400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8640A1-C1A5-4BD4-9DCD-4CEADDE23B87}"/>
              </a:ext>
            </a:extLst>
          </p:cNvPr>
          <p:cNvSpPr txBox="1"/>
          <p:nvPr/>
        </p:nvSpPr>
        <p:spPr>
          <a:xfrm>
            <a:off x="179512" y="548680"/>
            <a:ext cx="8749145" cy="1323439"/>
          </a:xfrm>
          <a:prstGeom prst="rect">
            <a:avLst/>
          </a:prstGeom>
          <a:noFill/>
        </p:spPr>
        <p:txBody>
          <a:bodyPr wrap="square" rtlCol="0">
            <a:spAutoFit/>
          </a:bodyPr>
          <a:lstStyle/>
          <a:p>
            <a:r>
              <a:rPr lang="en-GB" sz="4000" b="1" dirty="0" smtClean="0"/>
              <a:t>Revision </a:t>
            </a:r>
            <a:r>
              <a:rPr lang="en-GB" sz="4000" b="1" dirty="0"/>
              <a:t>is </a:t>
            </a:r>
            <a:r>
              <a:rPr lang="en-GB" sz="4000" b="1" dirty="0" smtClean="0"/>
              <a:t>something </a:t>
            </a:r>
            <a:r>
              <a:rPr lang="en-GB" sz="4000" b="1" dirty="0"/>
              <a:t>you plan – it </a:t>
            </a:r>
            <a:r>
              <a:rPr lang="en-GB" sz="4000" b="1" dirty="0" smtClean="0"/>
              <a:t>does NOT happen </a:t>
            </a:r>
            <a:r>
              <a:rPr lang="en-GB" sz="4000" b="1" dirty="0"/>
              <a:t>by </a:t>
            </a:r>
            <a:r>
              <a:rPr lang="en-GB" sz="4000" b="1" dirty="0" smtClean="0"/>
              <a:t>“magic”  </a:t>
            </a:r>
            <a:endParaRPr lang="en-GB" sz="4000" b="1" dirty="0"/>
          </a:p>
        </p:txBody>
      </p:sp>
      <p:sp>
        <p:nvSpPr>
          <p:cNvPr id="4" name="TextBox 3">
            <a:extLst>
              <a:ext uri="{FF2B5EF4-FFF2-40B4-BE49-F238E27FC236}">
                <a16:creationId xmlns:a16="http://schemas.microsoft.com/office/drawing/2014/main" id="{AF87B4E8-EC5A-4AFA-B72A-DD7958F9B1DB}"/>
              </a:ext>
            </a:extLst>
          </p:cNvPr>
          <p:cNvSpPr txBox="1"/>
          <p:nvPr/>
        </p:nvSpPr>
        <p:spPr>
          <a:xfrm>
            <a:off x="449628" y="2204864"/>
            <a:ext cx="8208912" cy="4031873"/>
          </a:xfrm>
          <a:prstGeom prst="rect">
            <a:avLst/>
          </a:prstGeom>
          <a:noFill/>
        </p:spPr>
        <p:txBody>
          <a:bodyPr wrap="square" rtlCol="0">
            <a:spAutoFit/>
          </a:bodyPr>
          <a:lstStyle/>
          <a:p>
            <a:r>
              <a:rPr lang="en-GB" sz="3200" b="1" dirty="0" smtClean="0"/>
              <a:t>How to plan?</a:t>
            </a:r>
            <a:endParaRPr lang="en-GB" sz="3200" b="1" dirty="0"/>
          </a:p>
          <a:p>
            <a:pPr marL="214313" indent="-214313">
              <a:buFont typeface="Arial" panose="020B0604020202020204" pitchFamily="34" charset="0"/>
              <a:buChar char="•"/>
            </a:pPr>
            <a:r>
              <a:rPr lang="en-GB" sz="3200" b="1" dirty="0">
                <a:solidFill>
                  <a:srgbClr val="7030A0"/>
                </a:solidFill>
              </a:rPr>
              <a:t>Use subject topic lists to identify areas of </a:t>
            </a:r>
            <a:r>
              <a:rPr lang="en-GB" sz="3200" b="1" dirty="0" smtClean="0">
                <a:solidFill>
                  <a:srgbClr val="7030A0"/>
                </a:solidFill>
              </a:rPr>
              <a:t>weakness</a:t>
            </a:r>
            <a:endParaRPr lang="en-GB" sz="3200" b="1" dirty="0" smtClean="0">
              <a:solidFill>
                <a:schemeClr val="accent2">
                  <a:lumMod val="50000"/>
                </a:schemeClr>
              </a:solidFill>
            </a:endParaRPr>
          </a:p>
          <a:p>
            <a:pPr marL="214313" indent="-214313">
              <a:buFont typeface="Arial" panose="020B0604020202020204" pitchFamily="34" charset="0"/>
              <a:buChar char="•"/>
            </a:pPr>
            <a:r>
              <a:rPr lang="en-GB" sz="3200" b="1" dirty="0" smtClean="0">
                <a:solidFill>
                  <a:schemeClr val="accent2">
                    <a:lumMod val="50000"/>
                  </a:schemeClr>
                </a:solidFill>
              </a:rPr>
              <a:t>Target </a:t>
            </a:r>
            <a:r>
              <a:rPr lang="en-GB" sz="3200" b="1" dirty="0">
                <a:solidFill>
                  <a:schemeClr val="accent2">
                    <a:lumMod val="50000"/>
                  </a:schemeClr>
                </a:solidFill>
              </a:rPr>
              <a:t>knowledge weaknesses </a:t>
            </a:r>
          </a:p>
          <a:p>
            <a:pPr marL="214313" indent="-214313">
              <a:buFont typeface="Arial" panose="020B0604020202020204" pitchFamily="34" charset="0"/>
              <a:buChar char="•"/>
            </a:pPr>
            <a:r>
              <a:rPr lang="en-GB" sz="3200" b="1" dirty="0" smtClean="0">
                <a:solidFill>
                  <a:schemeClr val="accent1">
                    <a:lumMod val="50000"/>
                  </a:schemeClr>
                </a:solidFill>
              </a:rPr>
              <a:t>Target </a:t>
            </a:r>
            <a:r>
              <a:rPr lang="en-GB" sz="3200" b="1" dirty="0">
                <a:solidFill>
                  <a:schemeClr val="accent1">
                    <a:lumMod val="50000"/>
                  </a:schemeClr>
                </a:solidFill>
              </a:rPr>
              <a:t>question types that you struggle </a:t>
            </a:r>
            <a:r>
              <a:rPr lang="en-GB" sz="3200" b="1" dirty="0" smtClean="0">
                <a:solidFill>
                  <a:schemeClr val="accent1">
                    <a:lumMod val="50000"/>
                  </a:schemeClr>
                </a:solidFill>
              </a:rPr>
              <a:t>with e.g. </a:t>
            </a:r>
            <a:r>
              <a:rPr lang="en-GB" sz="3200" b="1" dirty="0">
                <a:solidFill>
                  <a:schemeClr val="accent1">
                    <a:lumMod val="50000"/>
                  </a:schemeClr>
                </a:solidFill>
              </a:rPr>
              <a:t>G</a:t>
            </a:r>
            <a:r>
              <a:rPr lang="en-GB" sz="3200" b="1" dirty="0" smtClean="0">
                <a:solidFill>
                  <a:schemeClr val="accent1">
                    <a:lumMod val="50000"/>
                  </a:schemeClr>
                </a:solidFill>
              </a:rPr>
              <a:t>raphs? Long answer questions?</a:t>
            </a:r>
          </a:p>
          <a:p>
            <a:pPr marL="214313" indent="-214313">
              <a:buFont typeface="Arial" panose="020B0604020202020204" pitchFamily="34" charset="0"/>
              <a:buChar char="•"/>
            </a:pPr>
            <a:r>
              <a:rPr lang="en-GB" sz="3200" b="1" dirty="0" smtClean="0">
                <a:solidFill>
                  <a:srgbClr val="C00000"/>
                </a:solidFill>
              </a:rPr>
              <a:t>Plan to go over what you have revised MORE than once (short notes only are needed).</a:t>
            </a:r>
            <a:endParaRPr lang="en-GB" sz="3200" b="1" dirty="0">
              <a:solidFill>
                <a:srgbClr val="C00000"/>
              </a:solidFill>
            </a:endParaRPr>
          </a:p>
        </p:txBody>
      </p:sp>
      <p:pic>
        <p:nvPicPr>
          <p:cNvPr id="3" name="Picture 2" descr="Planning Archives - Maison de retraite Lucie &amp; Raymond Aubra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898" y="1097171"/>
            <a:ext cx="1882642" cy="1882642"/>
          </a:xfrm>
          <a:prstGeom prst="rect">
            <a:avLst/>
          </a:prstGeom>
        </p:spPr>
      </p:pic>
    </p:spTree>
    <p:extLst>
      <p:ext uri="{BB962C8B-B14F-4D97-AF65-F5344CB8AC3E}">
        <p14:creationId xmlns:p14="http://schemas.microsoft.com/office/powerpoint/2010/main" val="25616743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8640A1-C1A5-4BD4-9DCD-4CEADDE23B87}"/>
              </a:ext>
            </a:extLst>
          </p:cNvPr>
          <p:cNvSpPr txBox="1"/>
          <p:nvPr/>
        </p:nvSpPr>
        <p:spPr>
          <a:xfrm>
            <a:off x="179512" y="260648"/>
            <a:ext cx="8749145" cy="1015663"/>
          </a:xfrm>
          <a:prstGeom prst="rect">
            <a:avLst/>
          </a:prstGeom>
          <a:noFill/>
        </p:spPr>
        <p:txBody>
          <a:bodyPr wrap="square" rtlCol="0">
            <a:spAutoFit/>
          </a:bodyPr>
          <a:lstStyle/>
          <a:p>
            <a:r>
              <a:rPr lang="en-GB" sz="3000" b="1" dirty="0" smtClean="0"/>
              <a:t>Why do you </a:t>
            </a:r>
            <a:r>
              <a:rPr lang="en-GB" sz="3000" b="1" dirty="0"/>
              <a:t>need to revise each topic </a:t>
            </a:r>
            <a:r>
              <a:rPr lang="en-GB" sz="3000" b="1" dirty="0" smtClean="0"/>
              <a:t>more than once?</a:t>
            </a:r>
            <a:endParaRPr lang="en-GB" sz="3000" b="1" dirty="0"/>
          </a:p>
        </p:txBody>
      </p:sp>
      <p:pic>
        <p:nvPicPr>
          <p:cNvPr id="4" name="Picture 3">
            <a:extLst>
              <a:ext uri="{FF2B5EF4-FFF2-40B4-BE49-F238E27FC236}">
                <a16:creationId xmlns:a16="http://schemas.microsoft.com/office/drawing/2014/main" id="{FD0AECE5-6D16-4C2E-B06E-BC91D365CB97}"/>
              </a:ext>
            </a:extLst>
          </p:cNvPr>
          <p:cNvPicPr>
            <a:picLocks noChangeAspect="1"/>
          </p:cNvPicPr>
          <p:nvPr/>
        </p:nvPicPr>
        <p:blipFill>
          <a:blip r:embed="rId3"/>
          <a:stretch>
            <a:fillRect/>
          </a:stretch>
        </p:blipFill>
        <p:spPr>
          <a:xfrm>
            <a:off x="611560" y="1404138"/>
            <a:ext cx="7632848" cy="3738551"/>
          </a:xfrm>
          <a:prstGeom prst="rect">
            <a:avLst/>
          </a:prstGeom>
        </p:spPr>
      </p:pic>
      <p:sp>
        <p:nvSpPr>
          <p:cNvPr id="5" name="TextBox 4">
            <a:extLst>
              <a:ext uri="{FF2B5EF4-FFF2-40B4-BE49-F238E27FC236}">
                <a16:creationId xmlns:a16="http://schemas.microsoft.com/office/drawing/2014/main" id="{FA8640A1-C1A5-4BD4-9DCD-4CEADDE23B87}"/>
              </a:ext>
            </a:extLst>
          </p:cNvPr>
          <p:cNvSpPr txBox="1"/>
          <p:nvPr/>
        </p:nvSpPr>
        <p:spPr>
          <a:xfrm>
            <a:off x="164621" y="5240736"/>
            <a:ext cx="8749145" cy="1015663"/>
          </a:xfrm>
          <a:prstGeom prst="rect">
            <a:avLst/>
          </a:prstGeom>
          <a:noFill/>
        </p:spPr>
        <p:txBody>
          <a:bodyPr wrap="square" rtlCol="0">
            <a:spAutoFit/>
          </a:bodyPr>
          <a:lstStyle/>
          <a:p>
            <a:r>
              <a:rPr lang="en-GB" sz="3000" b="1" dirty="0" smtClean="0"/>
              <a:t>Surely this means its best to cram it all in at the last minute?</a:t>
            </a:r>
            <a:endParaRPr lang="en-GB" sz="3000" b="1" dirty="0"/>
          </a:p>
        </p:txBody>
      </p:sp>
    </p:spTree>
    <p:extLst>
      <p:ext uri="{BB962C8B-B14F-4D97-AF65-F5344CB8AC3E}">
        <p14:creationId xmlns:p14="http://schemas.microsoft.com/office/powerpoint/2010/main" val="13887554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119C1-D35E-495A-9140-A85147C9C3FB}"/>
              </a:ext>
            </a:extLst>
          </p:cNvPr>
          <p:cNvPicPr>
            <a:picLocks noChangeAspect="1"/>
          </p:cNvPicPr>
          <p:nvPr/>
        </p:nvPicPr>
        <p:blipFill>
          <a:blip r:embed="rId3"/>
          <a:stretch>
            <a:fillRect/>
          </a:stretch>
        </p:blipFill>
        <p:spPr>
          <a:xfrm>
            <a:off x="330052" y="1958687"/>
            <a:ext cx="5180090" cy="3595592"/>
          </a:xfrm>
          <a:prstGeom prst="rect">
            <a:avLst/>
          </a:prstGeom>
        </p:spPr>
      </p:pic>
      <p:sp>
        <p:nvSpPr>
          <p:cNvPr id="4" name="TextBox 3">
            <a:extLst>
              <a:ext uri="{FF2B5EF4-FFF2-40B4-BE49-F238E27FC236}">
                <a16:creationId xmlns:a16="http://schemas.microsoft.com/office/drawing/2014/main" id="{9B0A10CE-8623-49CD-A7ED-F5E6E5BE9C6B}"/>
              </a:ext>
            </a:extLst>
          </p:cNvPr>
          <p:cNvSpPr txBox="1"/>
          <p:nvPr/>
        </p:nvSpPr>
        <p:spPr>
          <a:xfrm>
            <a:off x="5628158" y="4584783"/>
            <a:ext cx="3190009" cy="1938992"/>
          </a:xfrm>
          <a:prstGeom prst="rect">
            <a:avLst/>
          </a:prstGeom>
          <a:noFill/>
        </p:spPr>
        <p:txBody>
          <a:bodyPr wrap="square" rtlCol="0">
            <a:spAutoFit/>
          </a:bodyPr>
          <a:lstStyle/>
          <a:p>
            <a:r>
              <a:rPr lang="en-GB" sz="2100" b="1" dirty="0"/>
              <a:t>“It is the act of retrieving knowledge from long-term memory which strengthens the memory.”</a:t>
            </a:r>
          </a:p>
          <a:p>
            <a:r>
              <a:rPr lang="en-GB" dirty="0"/>
              <a:t>D. </a:t>
            </a:r>
            <a:r>
              <a:rPr lang="en-GB" dirty="0" err="1"/>
              <a:t>Christadoulou</a:t>
            </a:r>
            <a:r>
              <a:rPr lang="en-GB" dirty="0"/>
              <a:t>, Making Good Progress, (2016).</a:t>
            </a:r>
          </a:p>
        </p:txBody>
      </p:sp>
      <p:sp>
        <p:nvSpPr>
          <p:cNvPr id="6" name="TextBox 5">
            <a:extLst>
              <a:ext uri="{FF2B5EF4-FFF2-40B4-BE49-F238E27FC236}">
                <a16:creationId xmlns:a16="http://schemas.microsoft.com/office/drawing/2014/main" id="{FA8640A1-C1A5-4BD4-9DCD-4CEADDE23B87}"/>
              </a:ext>
            </a:extLst>
          </p:cNvPr>
          <p:cNvSpPr txBox="1"/>
          <p:nvPr/>
        </p:nvSpPr>
        <p:spPr>
          <a:xfrm>
            <a:off x="156058" y="332656"/>
            <a:ext cx="8749145" cy="1015663"/>
          </a:xfrm>
          <a:prstGeom prst="rect">
            <a:avLst/>
          </a:prstGeom>
          <a:noFill/>
        </p:spPr>
        <p:txBody>
          <a:bodyPr wrap="square" rtlCol="0">
            <a:spAutoFit/>
          </a:bodyPr>
          <a:lstStyle/>
          <a:p>
            <a:r>
              <a:rPr lang="en-GB" sz="3000" b="1" dirty="0" smtClean="0"/>
              <a:t>Absolutely not: if you </a:t>
            </a:r>
            <a:r>
              <a:rPr lang="en-GB" sz="3000" b="1" dirty="0"/>
              <a:t>revise each topic </a:t>
            </a:r>
            <a:r>
              <a:rPr lang="en-GB" sz="3000" b="1" dirty="0" smtClean="0"/>
              <a:t>once, you will only remember part/50% by the time of the exam.</a:t>
            </a:r>
            <a:endParaRPr lang="en-GB" sz="3000" b="1" dirty="0"/>
          </a:p>
        </p:txBody>
      </p:sp>
      <p:sp>
        <p:nvSpPr>
          <p:cNvPr id="7" name="TextBox 6">
            <a:extLst>
              <a:ext uri="{FF2B5EF4-FFF2-40B4-BE49-F238E27FC236}">
                <a16:creationId xmlns:a16="http://schemas.microsoft.com/office/drawing/2014/main" id="{9B0A10CE-8623-49CD-A7ED-F5E6E5BE9C6B}"/>
              </a:ext>
            </a:extLst>
          </p:cNvPr>
          <p:cNvSpPr txBox="1"/>
          <p:nvPr/>
        </p:nvSpPr>
        <p:spPr>
          <a:xfrm>
            <a:off x="5510142" y="1556792"/>
            <a:ext cx="3426040" cy="3139321"/>
          </a:xfrm>
          <a:prstGeom prst="rect">
            <a:avLst/>
          </a:prstGeom>
          <a:noFill/>
        </p:spPr>
        <p:txBody>
          <a:bodyPr wrap="square" rtlCol="0">
            <a:spAutoFit/>
          </a:bodyPr>
          <a:lstStyle/>
          <a:p>
            <a:r>
              <a:rPr lang="en-GB" sz="2000" b="1" dirty="0" smtClean="0"/>
              <a:t>Look at this graph – it shows how much more is remembered every time you go over the work you have revised.</a:t>
            </a:r>
          </a:p>
          <a:p>
            <a:endParaRPr lang="en-GB" sz="2000" b="1" dirty="0" smtClean="0"/>
          </a:p>
          <a:p>
            <a:r>
              <a:rPr lang="en-GB" sz="2000" b="1" dirty="0" smtClean="0"/>
              <a:t>Short, summary notes are best – it is not necessary to do the whole revision session again</a:t>
            </a:r>
          </a:p>
          <a:p>
            <a:endParaRPr lang="en-GB" dirty="0"/>
          </a:p>
        </p:txBody>
      </p:sp>
    </p:spTree>
    <p:extLst>
      <p:ext uri="{BB962C8B-B14F-4D97-AF65-F5344CB8AC3E}">
        <p14:creationId xmlns:p14="http://schemas.microsoft.com/office/powerpoint/2010/main" val="22186868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On GCSE results day who do you want to be?</a:t>
            </a:r>
            <a:endParaRPr lang="en-GB"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572000" y="1556792"/>
            <a:ext cx="4347540" cy="324036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780928"/>
            <a:ext cx="4369097" cy="29056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5254507"/>
            <a:ext cx="1428752" cy="1368152"/>
          </a:xfrm>
          <a:prstGeom prst="rect">
            <a:avLst/>
          </a:prstGeom>
        </p:spPr>
      </p:pic>
    </p:spTree>
    <p:extLst>
      <p:ext uri="{BB962C8B-B14F-4D97-AF65-F5344CB8AC3E}">
        <p14:creationId xmlns:p14="http://schemas.microsoft.com/office/powerpoint/2010/main" val="215982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45" y="880718"/>
            <a:ext cx="8229600" cy="1143000"/>
          </a:xfrm>
        </p:spPr>
        <p:txBody>
          <a:bodyPr>
            <a:normAutofit/>
          </a:bodyPr>
          <a:lstStyle/>
          <a:p>
            <a:r>
              <a:rPr lang="en-GB" dirty="0" smtClean="0"/>
              <a:t>So when do you start revision?</a:t>
            </a:r>
            <a:endParaRPr lang="en-GB" dirty="0"/>
          </a:p>
        </p:txBody>
      </p:sp>
      <p:sp>
        <p:nvSpPr>
          <p:cNvPr id="3" name="Content Placeholder 2"/>
          <p:cNvSpPr>
            <a:spLocks noGrp="1"/>
          </p:cNvSpPr>
          <p:nvPr>
            <p:ph sz="quarter" idx="1"/>
          </p:nvPr>
        </p:nvSpPr>
        <p:spPr>
          <a:xfrm>
            <a:off x="323528" y="1988840"/>
            <a:ext cx="8229600" cy="4525963"/>
          </a:xfrm>
        </p:spPr>
        <p:txBody>
          <a:bodyPr>
            <a:normAutofit fontScale="92500" lnSpcReduction="20000"/>
          </a:bodyPr>
          <a:lstStyle/>
          <a:p>
            <a:pPr marL="0" indent="0" algn="ctr">
              <a:buNone/>
            </a:pPr>
            <a:r>
              <a:rPr lang="en-GB" sz="4400" dirty="0" smtClean="0"/>
              <a:t>You start NOW!!!!</a:t>
            </a:r>
          </a:p>
          <a:p>
            <a:pPr marL="0" indent="0">
              <a:buNone/>
            </a:pPr>
            <a:endParaRPr lang="en-GB" sz="4400" dirty="0"/>
          </a:p>
          <a:p>
            <a:pPr marL="0" indent="0">
              <a:buNone/>
            </a:pPr>
            <a:endParaRPr lang="en-GB" sz="4400" dirty="0" smtClean="0"/>
          </a:p>
          <a:p>
            <a:pPr marL="0" indent="0" algn="ctr">
              <a:buNone/>
            </a:pPr>
            <a:r>
              <a:rPr lang="en-GB" sz="4000" dirty="0" smtClean="0"/>
              <a:t>DON’T PUT IT OFF – MAKE IT EASIER </a:t>
            </a:r>
            <a:r>
              <a:rPr lang="en-GB" sz="4000" u="sng" dirty="0" smtClean="0"/>
              <a:t>NOW!</a:t>
            </a:r>
            <a:r>
              <a:rPr lang="en-GB" sz="4000" dirty="0" smtClean="0"/>
              <a:t>  </a:t>
            </a:r>
          </a:p>
          <a:p>
            <a:pPr marL="0" indent="0" algn="ctr">
              <a:buNone/>
            </a:pPr>
            <a:endParaRPr lang="en-GB" sz="4000" dirty="0"/>
          </a:p>
          <a:p>
            <a:pPr marL="0" indent="0" algn="ctr">
              <a:buNone/>
            </a:pPr>
            <a:r>
              <a:rPr lang="en-GB" sz="4000" dirty="0" smtClean="0"/>
              <a:t>DON’T LEAVE IT UNTIL LATER – ‘LATER’ NEVER COMES.</a:t>
            </a:r>
            <a:endParaRPr lang="en-GB"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036" y="151720"/>
            <a:ext cx="1224136" cy="1172215"/>
          </a:xfrm>
          <a:prstGeom prst="rect">
            <a:avLst/>
          </a:prstGeom>
        </p:spPr>
      </p:pic>
    </p:spTree>
    <p:extLst>
      <p:ext uri="{BB962C8B-B14F-4D97-AF65-F5344CB8AC3E}">
        <p14:creationId xmlns:p14="http://schemas.microsoft.com/office/powerpoint/2010/main" val="836380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u="sng" dirty="0" smtClean="0"/>
              <a:t>Revision Success</a:t>
            </a:r>
            <a:endParaRPr lang="en-GB" sz="6000" b="1" u="sng" dirty="0"/>
          </a:p>
        </p:txBody>
      </p:sp>
      <p:sp>
        <p:nvSpPr>
          <p:cNvPr id="3" name="Content Placeholder 2"/>
          <p:cNvSpPr>
            <a:spLocks noGrp="1"/>
          </p:cNvSpPr>
          <p:nvPr>
            <p:ph idx="1"/>
          </p:nvPr>
        </p:nvSpPr>
        <p:spPr>
          <a:xfrm>
            <a:off x="457200" y="1556792"/>
            <a:ext cx="8219256" cy="5040560"/>
          </a:xfrm>
        </p:spPr>
        <p:txBody>
          <a:bodyPr>
            <a:normAutofit fontScale="92500"/>
          </a:bodyPr>
          <a:lstStyle/>
          <a:p>
            <a:r>
              <a:rPr lang="en-GB" dirty="0"/>
              <a:t>Plan ahead </a:t>
            </a:r>
          </a:p>
          <a:p>
            <a:r>
              <a:rPr lang="en-GB" dirty="0" smtClean="0"/>
              <a:t>Do an audit of where you are now in each subject</a:t>
            </a:r>
          </a:p>
          <a:p>
            <a:r>
              <a:rPr lang="en-GB" dirty="0" smtClean="0"/>
              <a:t>Check the syllabus</a:t>
            </a:r>
          </a:p>
          <a:p>
            <a:r>
              <a:rPr lang="en-GB" dirty="0" smtClean="0"/>
              <a:t>Know how questions will be asked – what structure and how many marks</a:t>
            </a:r>
          </a:p>
          <a:p>
            <a:r>
              <a:rPr lang="en-GB" dirty="0" smtClean="0"/>
              <a:t>Go over past exam questions related to topics you have covered - most past papers can be accessed on the VLE or the Web</a:t>
            </a:r>
          </a:p>
          <a:p>
            <a:r>
              <a:rPr lang="en-GB" dirty="0" smtClean="0"/>
              <a:t>Try out sample questions under exam conditions</a:t>
            </a:r>
          </a:p>
          <a:p>
            <a:endParaRPr lang="en-GB"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62062"/>
            <a:ext cx="1428752" cy="1368152"/>
          </a:xfrm>
          <a:prstGeom prst="rect">
            <a:avLst/>
          </a:prstGeom>
        </p:spPr>
      </p:pic>
    </p:spTree>
    <p:extLst>
      <p:ext uri="{BB962C8B-B14F-4D97-AF65-F5344CB8AC3E}">
        <p14:creationId xmlns:p14="http://schemas.microsoft.com/office/powerpoint/2010/main" val="1802687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850106"/>
          </a:xfrm>
        </p:spPr>
        <p:txBody>
          <a:bodyPr>
            <a:normAutofit/>
          </a:bodyPr>
          <a:lstStyle/>
          <a:p>
            <a:r>
              <a:rPr lang="en-GB" b="1" u="sng" dirty="0" smtClean="0"/>
              <a:t>Things to consider:</a:t>
            </a:r>
            <a:endParaRPr lang="en-GB" b="1" u="sng" dirty="0"/>
          </a:p>
        </p:txBody>
      </p:sp>
      <p:sp>
        <p:nvSpPr>
          <p:cNvPr id="3" name="Content Placeholder 2"/>
          <p:cNvSpPr>
            <a:spLocks noGrp="1"/>
          </p:cNvSpPr>
          <p:nvPr>
            <p:ph idx="1"/>
          </p:nvPr>
        </p:nvSpPr>
        <p:spPr>
          <a:xfrm>
            <a:off x="457200" y="1385392"/>
            <a:ext cx="8363272" cy="5283968"/>
          </a:xfrm>
        </p:spPr>
        <p:txBody>
          <a:bodyPr>
            <a:normAutofit fontScale="92500" lnSpcReduction="10000"/>
          </a:bodyPr>
          <a:lstStyle/>
          <a:p>
            <a:r>
              <a:rPr lang="en-GB" dirty="0" smtClean="0"/>
              <a:t>What commitments do I have such as clubs, tuition, music lessons, sporting commitments </a:t>
            </a:r>
            <a:r>
              <a:rPr lang="en-GB" dirty="0" err="1" smtClean="0"/>
              <a:t>etc</a:t>
            </a:r>
            <a:r>
              <a:rPr lang="en-GB" dirty="0" smtClean="0"/>
              <a:t>?</a:t>
            </a:r>
          </a:p>
          <a:p>
            <a:r>
              <a:rPr lang="en-GB" dirty="0" smtClean="0"/>
              <a:t>How will I balance these with thorough revision for each subject in preparation for Mock Exams? </a:t>
            </a:r>
          </a:p>
          <a:p>
            <a:r>
              <a:rPr lang="en-GB" dirty="0" smtClean="0"/>
              <a:t>How can I pace out revision over the week during school time, half term and while on study leave? </a:t>
            </a:r>
          </a:p>
          <a:p>
            <a:r>
              <a:rPr lang="en-GB" dirty="0" smtClean="0"/>
              <a:t>How will a revision plan / timetable work best for me? </a:t>
            </a:r>
          </a:p>
          <a:p>
            <a:r>
              <a:rPr lang="en-GB" dirty="0" smtClean="0"/>
              <a:t>Where, when and how will I do my revision? </a:t>
            </a:r>
          </a:p>
          <a:p>
            <a:r>
              <a:rPr lang="en-GB" dirty="0" smtClean="0"/>
              <a:t>What resources will </a:t>
            </a:r>
            <a:r>
              <a:rPr lang="en-GB" dirty="0"/>
              <a:t>I</a:t>
            </a:r>
            <a:r>
              <a:rPr lang="en-GB" dirty="0" smtClean="0"/>
              <a:t> need? </a:t>
            </a:r>
          </a:p>
          <a:p>
            <a:r>
              <a:rPr lang="en-GB" dirty="0" smtClean="0"/>
              <a:t>How can my parents best support me? </a:t>
            </a:r>
          </a:p>
          <a:p>
            <a:endParaRPr lang="en-GB" dirty="0" smtClean="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736" y="116632"/>
            <a:ext cx="1324958" cy="1268760"/>
          </a:xfrm>
          <a:prstGeom prst="rect">
            <a:avLst/>
          </a:prstGeom>
        </p:spPr>
      </p:pic>
    </p:spTree>
    <p:extLst>
      <p:ext uri="{BB962C8B-B14F-4D97-AF65-F5344CB8AC3E}">
        <p14:creationId xmlns:p14="http://schemas.microsoft.com/office/powerpoint/2010/main" val="2978890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108520" y="136104"/>
            <a:ext cx="8510588" cy="1325562"/>
          </a:xfrm>
        </p:spPr>
        <p:txBody>
          <a:bodyPr>
            <a:normAutofit/>
          </a:bodyPr>
          <a:lstStyle/>
          <a:p>
            <a:r>
              <a:rPr lang="en-GB" sz="4800" b="1" u="sng" dirty="0">
                <a:solidFill>
                  <a:schemeClr val="tx1"/>
                </a:solidFill>
              </a:rPr>
              <a:t>However, don’t </a:t>
            </a:r>
            <a:r>
              <a:rPr lang="en-GB" sz="4800" b="1" u="sng" dirty="0" smtClean="0">
                <a:solidFill>
                  <a:schemeClr val="tx1"/>
                </a:solidFill>
              </a:rPr>
              <a:t>forget …</a:t>
            </a:r>
            <a:endParaRPr lang="en-GB" sz="4800" u="sng" dirty="0">
              <a:solidFill>
                <a:schemeClr val="tx1"/>
              </a:solidFill>
            </a:endParaRPr>
          </a:p>
        </p:txBody>
      </p:sp>
      <p:sp>
        <p:nvSpPr>
          <p:cNvPr id="72707" name="Rectangle 3"/>
          <p:cNvSpPr>
            <a:spLocks noGrp="1" noRot="1" noChangeArrowheads="1"/>
          </p:cNvSpPr>
          <p:nvPr>
            <p:ph idx="1"/>
          </p:nvPr>
        </p:nvSpPr>
        <p:spPr>
          <a:xfrm>
            <a:off x="323850" y="1730375"/>
            <a:ext cx="8540750" cy="4578350"/>
          </a:xfrm>
        </p:spPr>
        <p:txBody>
          <a:bodyPr>
            <a:normAutofit/>
          </a:bodyPr>
          <a:lstStyle/>
          <a:p>
            <a:r>
              <a:rPr lang="en-GB" sz="2800" dirty="0" smtClean="0"/>
              <a:t>Know </a:t>
            </a:r>
            <a:r>
              <a:rPr lang="en-GB" sz="2800" dirty="0"/>
              <a:t>your strong and weak </a:t>
            </a:r>
            <a:r>
              <a:rPr lang="en-GB" sz="2800" dirty="0" smtClean="0"/>
              <a:t>subjects – be strategic </a:t>
            </a:r>
            <a:endParaRPr lang="en-GB" sz="2800" dirty="0"/>
          </a:p>
          <a:p>
            <a:r>
              <a:rPr lang="en-GB" sz="2800" dirty="0"/>
              <a:t>Set </a:t>
            </a:r>
            <a:r>
              <a:rPr lang="en-GB" sz="2800" dirty="0" smtClean="0"/>
              <a:t>targets and a timetable - then </a:t>
            </a:r>
            <a:r>
              <a:rPr lang="en-GB" sz="2800" dirty="0"/>
              <a:t>reward yourself</a:t>
            </a:r>
          </a:p>
          <a:p>
            <a:r>
              <a:rPr lang="en-GB" sz="2800" dirty="0" smtClean="0"/>
              <a:t>Find </a:t>
            </a:r>
            <a:r>
              <a:rPr lang="en-GB" sz="2800" dirty="0"/>
              <a:t>somewhere quiet to revise – </a:t>
            </a:r>
            <a:r>
              <a:rPr lang="en-GB" sz="2800" b="1" u="sng" dirty="0"/>
              <a:t>no </a:t>
            </a:r>
            <a:r>
              <a:rPr lang="en-GB" sz="2800" b="1" u="sng" dirty="0" smtClean="0"/>
              <a:t>distractions </a:t>
            </a:r>
            <a:r>
              <a:rPr lang="en-GB" sz="2800" dirty="0" smtClean="0"/>
              <a:t>[electronic devices!!!!!! OR TV]</a:t>
            </a:r>
            <a:endParaRPr lang="en-GB" sz="2800" dirty="0"/>
          </a:p>
          <a:p>
            <a:r>
              <a:rPr lang="en-GB" sz="2800" dirty="0"/>
              <a:t>Put your revision and exams into </a:t>
            </a:r>
            <a:r>
              <a:rPr lang="en-GB" sz="2800" dirty="0" smtClean="0"/>
              <a:t>perspective, it’s </a:t>
            </a:r>
            <a:r>
              <a:rPr lang="en-GB" sz="2800" dirty="0"/>
              <a:t>not </a:t>
            </a:r>
            <a:r>
              <a:rPr lang="en-GB" sz="2800" dirty="0" smtClean="0"/>
              <a:t>forever – but please be genuine with yourself about your level of effort</a:t>
            </a:r>
          </a:p>
          <a:p>
            <a:r>
              <a:rPr lang="en-GB" sz="2800" dirty="0" smtClean="0"/>
              <a:t>Manage potential for anxiety: eat well, take regular breaks, exercise and get enough sleep</a:t>
            </a:r>
            <a:endParaRPr lang="en-GB" sz="2800" dirty="0"/>
          </a:p>
          <a:p>
            <a:pPr marL="0" indent="0">
              <a:buNone/>
            </a:pPr>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928" y="136104"/>
            <a:ext cx="1216512" cy="1164914"/>
          </a:xfrm>
          <a:prstGeom prst="rect">
            <a:avLst/>
          </a:prstGeom>
        </p:spPr>
      </p:pic>
    </p:spTree>
    <p:extLst>
      <p:ext uri="{BB962C8B-B14F-4D97-AF65-F5344CB8AC3E}">
        <p14:creationId xmlns:p14="http://schemas.microsoft.com/office/powerpoint/2010/main" val="337614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normAutofit fontScale="90000"/>
          </a:bodyPr>
          <a:lstStyle/>
          <a:p>
            <a:pPr algn="l"/>
            <a:r>
              <a:rPr lang="en-GB" sz="4000" b="1" dirty="0" smtClean="0"/>
              <a:t>Core subjects</a:t>
            </a:r>
            <a:endParaRPr lang="en-GB" sz="4000" b="1" dirty="0"/>
          </a:p>
        </p:txBody>
      </p:sp>
      <p:sp>
        <p:nvSpPr>
          <p:cNvPr id="3" name="Content Placeholder 2"/>
          <p:cNvSpPr>
            <a:spLocks noGrp="1"/>
          </p:cNvSpPr>
          <p:nvPr>
            <p:ph idx="1"/>
          </p:nvPr>
        </p:nvSpPr>
        <p:spPr>
          <a:xfrm>
            <a:off x="457200" y="1084335"/>
            <a:ext cx="8229600" cy="5688632"/>
          </a:xfrm>
        </p:spPr>
        <p:txBody>
          <a:bodyPr>
            <a:normAutofit fontScale="92500" lnSpcReduction="10000"/>
          </a:bodyPr>
          <a:lstStyle/>
          <a:p>
            <a:pPr marL="0" indent="0" algn="ctr">
              <a:buNone/>
            </a:pPr>
            <a:r>
              <a:rPr lang="en-GB" sz="3500" b="1" dirty="0" smtClean="0"/>
              <a:t>English Language and English Literature</a:t>
            </a:r>
            <a:endParaRPr lang="en-GB" sz="3500" b="1" dirty="0"/>
          </a:p>
          <a:p>
            <a:r>
              <a:rPr lang="en-GB" sz="2600" dirty="0"/>
              <a:t>GCSE is now assessed solely through </a:t>
            </a:r>
            <a:r>
              <a:rPr lang="en-GB" sz="2600" dirty="0" smtClean="0"/>
              <a:t>end-of course </a:t>
            </a:r>
            <a:r>
              <a:rPr lang="en-GB" sz="2600" dirty="0"/>
              <a:t>examinations. There is no coursework/controlled assessment element. </a:t>
            </a:r>
            <a:endParaRPr lang="en-GB" sz="2600" dirty="0" smtClean="0"/>
          </a:p>
          <a:p>
            <a:r>
              <a:rPr lang="en-GB" sz="2600" dirty="0" smtClean="0"/>
              <a:t>All </a:t>
            </a:r>
            <a:r>
              <a:rPr lang="en-GB" sz="2600" dirty="0"/>
              <a:t>exams are now </a:t>
            </a:r>
            <a:r>
              <a:rPr lang="en-GB" sz="2600" u="sng" dirty="0"/>
              <a:t>closed book</a:t>
            </a:r>
            <a:r>
              <a:rPr lang="en-GB" sz="2600" dirty="0"/>
              <a:t> and </a:t>
            </a:r>
            <a:r>
              <a:rPr lang="en-GB" sz="2600" b="1" dirty="0"/>
              <a:t>students will be required to memorise a number of quotations </a:t>
            </a:r>
            <a:r>
              <a:rPr lang="en-GB" sz="2600" dirty="0"/>
              <a:t>to enable them to respond meaningfully to questions. </a:t>
            </a:r>
            <a:endParaRPr lang="en-GB" sz="2600" dirty="0" smtClean="0"/>
          </a:p>
          <a:p>
            <a:r>
              <a:rPr lang="en-GB" sz="2600" dirty="0" smtClean="0"/>
              <a:t>The </a:t>
            </a:r>
            <a:r>
              <a:rPr lang="en-GB" sz="2600" dirty="0"/>
              <a:t>exams are no longer tiered. All students will sit the same </a:t>
            </a:r>
            <a:r>
              <a:rPr lang="en-GB" sz="2600" dirty="0" smtClean="0"/>
              <a:t>exam.</a:t>
            </a:r>
          </a:p>
          <a:p>
            <a:r>
              <a:rPr lang="en-GB" sz="2600" dirty="0" smtClean="0"/>
              <a:t>Spelling</a:t>
            </a:r>
            <a:r>
              <a:rPr lang="en-GB" sz="2600" dirty="0"/>
              <a:t>, punctuation and grammar (</a:t>
            </a:r>
            <a:r>
              <a:rPr lang="en-GB" sz="2600" dirty="0" err="1"/>
              <a:t>SPaG</a:t>
            </a:r>
            <a:r>
              <a:rPr lang="en-GB" sz="2600" dirty="0"/>
              <a:t>) will now count for a higher percentage of marks across </a:t>
            </a:r>
            <a:r>
              <a:rPr lang="en-GB" sz="2600" dirty="0" smtClean="0"/>
              <a:t>both </a:t>
            </a:r>
            <a:r>
              <a:rPr lang="en-GB" sz="2600" dirty="0"/>
              <a:t>exams</a:t>
            </a:r>
            <a:r>
              <a:rPr lang="en-GB" sz="2600" dirty="0" smtClean="0"/>
              <a:t>. </a:t>
            </a:r>
          </a:p>
          <a:p>
            <a:r>
              <a:rPr lang="en-GB" sz="2600" b="1" dirty="0" smtClean="0"/>
              <a:t>This also means that handwriting needs to be </a:t>
            </a:r>
            <a:r>
              <a:rPr lang="en-GB" sz="2600" b="1" u="sng" dirty="0" smtClean="0"/>
              <a:t>clear and easy to read</a:t>
            </a:r>
            <a:r>
              <a:rPr lang="en-GB" sz="2600" b="1" dirty="0" smtClean="0"/>
              <a:t>.  </a:t>
            </a:r>
            <a:r>
              <a:rPr lang="en-GB" sz="2600" dirty="0" smtClean="0"/>
              <a:t>An examiner will not mark a question if they cannot read it.  This is an issue which affects mainly boys, so start practising clear handwriting in these exams.</a:t>
            </a:r>
          </a:p>
          <a:p>
            <a:pPr marL="0" indent="0">
              <a:buNone/>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110" y="116632"/>
            <a:ext cx="1127962" cy="1080120"/>
          </a:xfrm>
          <a:prstGeom prst="rect">
            <a:avLst/>
          </a:prstGeom>
        </p:spPr>
      </p:pic>
    </p:spTree>
    <p:extLst>
      <p:ext uri="{BB962C8B-B14F-4D97-AF65-F5344CB8AC3E}">
        <p14:creationId xmlns:p14="http://schemas.microsoft.com/office/powerpoint/2010/main" val="65946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a:bodyPr>
          <a:lstStyle/>
          <a:p>
            <a:r>
              <a:rPr lang="en-GB" b="1" u="sng" dirty="0" smtClean="0"/>
              <a:t>Why do we ask you to prepare a revision timetable? </a:t>
            </a:r>
            <a:endParaRPr lang="en-GB" b="1" u="sng" dirty="0"/>
          </a:p>
        </p:txBody>
      </p:sp>
      <p:sp>
        <p:nvSpPr>
          <p:cNvPr id="3" name="Content Placeholder 2"/>
          <p:cNvSpPr>
            <a:spLocks noGrp="1"/>
          </p:cNvSpPr>
          <p:nvPr>
            <p:ph idx="1"/>
          </p:nvPr>
        </p:nvSpPr>
        <p:spPr>
          <a:xfrm>
            <a:off x="457200" y="1700808"/>
            <a:ext cx="8229600" cy="5043514"/>
          </a:xfrm>
        </p:spPr>
        <p:txBody>
          <a:bodyPr>
            <a:normAutofit/>
          </a:bodyPr>
          <a:lstStyle/>
          <a:p>
            <a:r>
              <a:rPr lang="en-GB" dirty="0" smtClean="0"/>
              <a:t>Avoids wasting time – you decide </a:t>
            </a:r>
            <a:r>
              <a:rPr lang="en-GB" u="sng" dirty="0" smtClean="0"/>
              <a:t>in advance </a:t>
            </a:r>
            <a:r>
              <a:rPr lang="en-GB" dirty="0" smtClean="0"/>
              <a:t>what to do in each session</a:t>
            </a:r>
          </a:p>
          <a:p>
            <a:r>
              <a:rPr lang="en-GB" dirty="0" smtClean="0"/>
              <a:t>Gets the balance right between revision and leisure time</a:t>
            </a:r>
          </a:p>
          <a:p>
            <a:r>
              <a:rPr lang="en-GB" dirty="0" smtClean="0"/>
              <a:t>Maintains routine and discipline for yourself </a:t>
            </a:r>
          </a:p>
          <a:p>
            <a:r>
              <a:rPr lang="en-GB" dirty="0" smtClean="0"/>
              <a:t>Helps you to identify what your “time stealers” are and take steps to manage them </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8994" y="5402643"/>
            <a:ext cx="1428752" cy="1368152"/>
          </a:xfrm>
          <a:prstGeom prst="rect">
            <a:avLst/>
          </a:prstGeom>
        </p:spPr>
      </p:pic>
    </p:spTree>
    <p:extLst>
      <p:ext uri="{BB962C8B-B14F-4D97-AF65-F5344CB8AC3E}">
        <p14:creationId xmlns:p14="http://schemas.microsoft.com/office/powerpoint/2010/main" val="1691271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Blank Revision Timetables</a:t>
            </a:r>
            <a:endParaRPr lang="en-GB" b="1" dirty="0"/>
          </a:p>
        </p:txBody>
      </p:sp>
      <p:sp>
        <p:nvSpPr>
          <p:cNvPr id="3" name="Content Placeholder 2"/>
          <p:cNvSpPr>
            <a:spLocks noGrp="1"/>
          </p:cNvSpPr>
          <p:nvPr>
            <p:ph idx="1"/>
          </p:nvPr>
        </p:nvSpPr>
        <p:spPr/>
        <p:txBody>
          <a:bodyPr/>
          <a:lstStyle/>
          <a:p>
            <a:pPr marL="0" indent="0">
              <a:buNone/>
            </a:pPr>
            <a:r>
              <a:rPr lang="en-GB" dirty="0" smtClean="0"/>
              <a:t>There are now </a:t>
            </a:r>
            <a:r>
              <a:rPr lang="en-GB" sz="4000" b="1" u="sng" dirty="0" smtClean="0"/>
              <a:t>two</a:t>
            </a:r>
            <a:r>
              <a:rPr lang="en-GB" dirty="0" smtClean="0"/>
              <a:t> versions of the revision timetable on the school website.</a:t>
            </a:r>
          </a:p>
          <a:p>
            <a:pPr marL="0" indent="0">
              <a:buNone/>
            </a:pPr>
            <a:endParaRPr lang="en-GB" dirty="0" smtClean="0"/>
          </a:p>
          <a:p>
            <a:pPr marL="0" indent="0">
              <a:buNone/>
            </a:pPr>
            <a:r>
              <a:rPr lang="en-GB" dirty="0" smtClean="0"/>
              <a:t>Go to:</a:t>
            </a:r>
          </a:p>
          <a:p>
            <a:pPr marL="0" indent="0">
              <a:buNone/>
            </a:pPr>
            <a:endParaRPr lang="en-GB" dirty="0"/>
          </a:p>
          <a:p>
            <a:pPr marL="0" indent="0">
              <a:buNone/>
            </a:pPr>
            <a:r>
              <a:rPr lang="en-GB" dirty="0" smtClean="0"/>
              <a:t>Students &gt; Student Support Documents &gt; Year 10 Revision Timetable version 1 or version 2</a:t>
            </a:r>
            <a:endParaRPr lang="en-GB" dirty="0"/>
          </a:p>
        </p:txBody>
      </p:sp>
    </p:spTree>
    <p:extLst>
      <p:ext uri="{BB962C8B-B14F-4D97-AF65-F5344CB8AC3E}">
        <p14:creationId xmlns:p14="http://schemas.microsoft.com/office/powerpoint/2010/main" val="685392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extLst>
              <p:ext uri="{D42A27DB-BD31-4B8C-83A1-F6EECF244321}">
                <p14:modId xmlns:p14="http://schemas.microsoft.com/office/powerpoint/2010/main" val="2936265956"/>
              </p:ext>
            </p:extLst>
          </p:nvPr>
        </p:nvGraphicFramePr>
        <p:xfrm>
          <a:off x="323528" y="1340768"/>
          <a:ext cx="8540751" cy="4093220"/>
        </p:xfrm>
        <a:graphic>
          <a:graphicData uri="http://schemas.openxmlformats.org/drawingml/2006/table">
            <a:tbl>
              <a:tblPr/>
              <a:tblGrid>
                <a:gridCol w="918961">
                  <a:extLst>
                    <a:ext uri="{9D8B030D-6E8A-4147-A177-3AD203B41FA5}">
                      <a16:colId xmlns:a16="http://schemas.microsoft.com/office/drawing/2014/main" val="1827341996"/>
                    </a:ext>
                  </a:extLst>
                </a:gridCol>
                <a:gridCol w="757522">
                  <a:extLst>
                    <a:ext uri="{9D8B030D-6E8A-4147-A177-3AD203B41FA5}">
                      <a16:colId xmlns:a16="http://schemas.microsoft.com/office/drawing/2014/main" val="3228823191"/>
                    </a:ext>
                  </a:extLst>
                </a:gridCol>
                <a:gridCol w="251473">
                  <a:extLst>
                    <a:ext uri="{9D8B030D-6E8A-4147-A177-3AD203B41FA5}">
                      <a16:colId xmlns:a16="http://schemas.microsoft.com/office/drawing/2014/main" val="3904725596"/>
                    </a:ext>
                  </a:extLst>
                </a:gridCol>
                <a:gridCol w="844450">
                  <a:extLst>
                    <a:ext uri="{9D8B030D-6E8A-4147-A177-3AD203B41FA5}">
                      <a16:colId xmlns:a16="http://schemas.microsoft.com/office/drawing/2014/main" val="1088958113"/>
                    </a:ext>
                  </a:extLst>
                </a:gridCol>
                <a:gridCol w="310460">
                  <a:extLst>
                    <a:ext uri="{9D8B030D-6E8A-4147-A177-3AD203B41FA5}">
                      <a16:colId xmlns:a16="http://schemas.microsoft.com/office/drawing/2014/main" val="272173955"/>
                    </a:ext>
                  </a:extLst>
                </a:gridCol>
                <a:gridCol w="931379">
                  <a:extLst>
                    <a:ext uri="{9D8B030D-6E8A-4147-A177-3AD203B41FA5}">
                      <a16:colId xmlns:a16="http://schemas.microsoft.com/office/drawing/2014/main" val="4094664052"/>
                    </a:ext>
                  </a:extLst>
                </a:gridCol>
                <a:gridCol w="298042">
                  <a:extLst>
                    <a:ext uri="{9D8B030D-6E8A-4147-A177-3AD203B41FA5}">
                      <a16:colId xmlns:a16="http://schemas.microsoft.com/office/drawing/2014/main" val="3207179586"/>
                    </a:ext>
                  </a:extLst>
                </a:gridCol>
                <a:gridCol w="810300">
                  <a:extLst>
                    <a:ext uri="{9D8B030D-6E8A-4147-A177-3AD203B41FA5}">
                      <a16:colId xmlns:a16="http://schemas.microsoft.com/office/drawing/2014/main" val="2581243837"/>
                    </a:ext>
                  </a:extLst>
                </a:gridCol>
                <a:gridCol w="288728">
                  <a:extLst>
                    <a:ext uri="{9D8B030D-6E8A-4147-A177-3AD203B41FA5}">
                      <a16:colId xmlns:a16="http://schemas.microsoft.com/office/drawing/2014/main" val="679418967"/>
                    </a:ext>
                  </a:extLst>
                </a:gridCol>
                <a:gridCol w="720267">
                  <a:extLst>
                    <a:ext uri="{9D8B030D-6E8A-4147-A177-3AD203B41FA5}">
                      <a16:colId xmlns:a16="http://schemas.microsoft.com/office/drawing/2014/main" val="147428366"/>
                    </a:ext>
                  </a:extLst>
                </a:gridCol>
                <a:gridCol w="298042">
                  <a:extLst>
                    <a:ext uri="{9D8B030D-6E8A-4147-A177-3AD203B41FA5}">
                      <a16:colId xmlns:a16="http://schemas.microsoft.com/office/drawing/2014/main" val="3766803929"/>
                    </a:ext>
                  </a:extLst>
                </a:gridCol>
                <a:gridCol w="906543">
                  <a:extLst>
                    <a:ext uri="{9D8B030D-6E8A-4147-A177-3AD203B41FA5}">
                      <a16:colId xmlns:a16="http://schemas.microsoft.com/office/drawing/2014/main" val="501722152"/>
                    </a:ext>
                  </a:extLst>
                </a:gridCol>
                <a:gridCol w="273204">
                  <a:extLst>
                    <a:ext uri="{9D8B030D-6E8A-4147-A177-3AD203B41FA5}">
                      <a16:colId xmlns:a16="http://schemas.microsoft.com/office/drawing/2014/main" val="222244193"/>
                    </a:ext>
                  </a:extLst>
                </a:gridCol>
                <a:gridCol w="596083">
                  <a:extLst>
                    <a:ext uri="{9D8B030D-6E8A-4147-A177-3AD203B41FA5}">
                      <a16:colId xmlns:a16="http://schemas.microsoft.com/office/drawing/2014/main" val="1695474166"/>
                    </a:ext>
                  </a:extLst>
                </a:gridCol>
                <a:gridCol w="335297">
                  <a:extLst>
                    <a:ext uri="{9D8B030D-6E8A-4147-A177-3AD203B41FA5}">
                      <a16:colId xmlns:a16="http://schemas.microsoft.com/office/drawing/2014/main" val="2833128064"/>
                    </a:ext>
                  </a:extLst>
                </a:gridCol>
              </a:tblGrid>
              <a:tr h="270395">
                <a:tc>
                  <a:txBody>
                    <a:bodyPr/>
                    <a:lstStyle/>
                    <a:p>
                      <a:pPr algn="ctr" fontAlgn="ctr"/>
                      <a:r>
                        <a:rPr lang="en-GB" sz="1100" b="0" i="0" u="none" strike="noStrike">
                          <a:solidFill>
                            <a:srgbClr val="000000"/>
                          </a:solidFill>
                          <a:effectLst/>
                          <a:latin typeface="Comic Sans MS" panose="030F0702030302020204" pitchFamily="66" charset="0"/>
                        </a:rPr>
                        <a:t>7.30 - 8.30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Monday</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E</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Tuesday</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E</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Weds</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E</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Thurs</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E</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Fri</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E</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Sat</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E</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Sun</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omic Sans MS" panose="030F0702030302020204" pitchFamily="66" charset="0"/>
                        </a:rPr>
                        <a:t>E</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957744"/>
                  </a:ext>
                </a:extLst>
              </a:tr>
              <a:tr h="307691">
                <a:tc>
                  <a:txBody>
                    <a:bodyPr/>
                    <a:lstStyle/>
                    <a:p>
                      <a:pPr algn="ctr" fontAlgn="ctr"/>
                      <a:r>
                        <a:rPr lang="en-GB" sz="1100" b="0" i="0" u="none" strike="noStrike">
                          <a:solidFill>
                            <a:srgbClr val="000000"/>
                          </a:solidFill>
                          <a:effectLst/>
                          <a:latin typeface="Comic Sans MS" panose="030F0702030302020204" pitchFamily="66" charset="0"/>
                        </a:rPr>
                        <a:t>8.40 - 9.40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852234"/>
                  </a:ext>
                </a:extLst>
              </a:tr>
              <a:tr h="270395">
                <a:tc>
                  <a:txBody>
                    <a:bodyPr/>
                    <a:lstStyle/>
                    <a:p>
                      <a:pPr algn="ctr" fontAlgn="ctr"/>
                      <a:r>
                        <a:rPr lang="en-GB" sz="1100" b="0" i="0" u="none" strike="noStrike">
                          <a:solidFill>
                            <a:srgbClr val="000000"/>
                          </a:solidFill>
                          <a:effectLst/>
                          <a:latin typeface="Comic Sans MS" panose="030F0702030302020204" pitchFamily="66" charset="0"/>
                        </a:rPr>
                        <a:t>9.40 - 10.40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907331"/>
                  </a:ext>
                </a:extLst>
              </a:tr>
              <a:tr h="214451">
                <a:tc>
                  <a:txBody>
                    <a:bodyPr/>
                    <a:lstStyle/>
                    <a:p>
                      <a:pPr algn="ctr" fontAlgn="ctr"/>
                      <a:r>
                        <a:rPr lang="en-GB" sz="1100" b="0" i="0" u="none" strike="noStrike">
                          <a:solidFill>
                            <a:srgbClr val="000000"/>
                          </a:solidFill>
                          <a:effectLst/>
                          <a:latin typeface="Comic Sans MS" panose="030F0702030302020204" pitchFamily="66" charset="0"/>
                        </a:rPr>
                        <a:t>Break</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783185"/>
                  </a:ext>
                </a:extLst>
              </a:tr>
              <a:tr h="242423">
                <a:tc>
                  <a:txBody>
                    <a:bodyPr/>
                    <a:lstStyle/>
                    <a:p>
                      <a:pPr algn="ctr" fontAlgn="ctr"/>
                      <a:r>
                        <a:rPr lang="en-GB" sz="1100" b="0" i="0" u="none" strike="noStrike">
                          <a:solidFill>
                            <a:srgbClr val="000000"/>
                          </a:solidFill>
                          <a:effectLst/>
                          <a:latin typeface="Comic Sans MS" panose="030F0702030302020204" pitchFamily="66" charset="0"/>
                        </a:rPr>
                        <a:t>11.00 - 12.00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457933"/>
                  </a:ext>
                </a:extLst>
              </a:tr>
              <a:tr h="270395">
                <a:tc>
                  <a:txBody>
                    <a:bodyPr/>
                    <a:lstStyle/>
                    <a:p>
                      <a:pPr algn="ctr" fontAlgn="ctr"/>
                      <a:r>
                        <a:rPr lang="en-GB" sz="1100" b="0" i="0" u="none" strike="noStrike">
                          <a:solidFill>
                            <a:srgbClr val="000000"/>
                          </a:solidFill>
                          <a:effectLst/>
                          <a:latin typeface="Comic Sans MS" panose="030F0702030302020204" pitchFamily="66" charset="0"/>
                        </a:rPr>
                        <a:t>12.00 - 1.00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854124"/>
                  </a:ext>
                </a:extLst>
              </a:tr>
              <a:tr h="214451">
                <a:tc>
                  <a:txBody>
                    <a:bodyPr/>
                    <a:lstStyle/>
                    <a:p>
                      <a:pPr algn="ctr" fontAlgn="ctr"/>
                      <a:r>
                        <a:rPr lang="en-GB" sz="1100" b="0" i="0" u="none" strike="noStrike">
                          <a:solidFill>
                            <a:srgbClr val="000000"/>
                          </a:solidFill>
                          <a:effectLst/>
                          <a:latin typeface="Comic Sans MS" panose="030F0702030302020204" pitchFamily="66" charset="0"/>
                        </a:rPr>
                        <a:t>Lunch</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750424"/>
                  </a:ext>
                </a:extLst>
              </a:tr>
              <a:tr h="242423">
                <a:tc>
                  <a:txBody>
                    <a:bodyPr/>
                    <a:lstStyle/>
                    <a:p>
                      <a:pPr algn="ctr" fontAlgn="ctr"/>
                      <a:r>
                        <a:rPr lang="en-GB" sz="1100" b="0" i="0" u="none" strike="noStrike">
                          <a:solidFill>
                            <a:srgbClr val="000000"/>
                          </a:solidFill>
                          <a:effectLst/>
                          <a:latin typeface="Comic Sans MS" panose="030F0702030302020204" pitchFamily="66" charset="0"/>
                        </a:rPr>
                        <a:t>2.20 - 3.20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290550"/>
                  </a:ext>
                </a:extLst>
              </a:tr>
              <a:tr h="261071">
                <a:tc>
                  <a:txBody>
                    <a:bodyPr/>
                    <a:lstStyle/>
                    <a:p>
                      <a:pPr algn="ctr" fontAlgn="ctr"/>
                      <a:r>
                        <a:rPr lang="en-GB" sz="1100" b="0" i="0" u="none" strike="noStrike">
                          <a:solidFill>
                            <a:srgbClr val="000000"/>
                          </a:solidFill>
                          <a:effectLst/>
                          <a:latin typeface="Comic Sans MS" panose="030F0702030302020204" pitchFamily="66" charset="0"/>
                        </a:rPr>
                        <a:t>3.30 - 4.30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391877"/>
                  </a:ext>
                </a:extLst>
              </a:tr>
              <a:tr h="251747">
                <a:tc>
                  <a:txBody>
                    <a:bodyPr/>
                    <a:lstStyle/>
                    <a:p>
                      <a:pPr algn="ctr" fontAlgn="ctr"/>
                      <a:r>
                        <a:rPr lang="en-GB" sz="1100" b="0" i="0" u="none" strike="noStrike">
                          <a:solidFill>
                            <a:srgbClr val="000000"/>
                          </a:solidFill>
                          <a:effectLst/>
                          <a:latin typeface="Comic Sans MS" panose="030F0702030302020204" pitchFamily="66" charset="0"/>
                        </a:rPr>
                        <a:t>4.30 - 5.30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898460"/>
                  </a:ext>
                </a:extLst>
              </a:tr>
              <a:tr h="251747">
                <a:tc>
                  <a:txBody>
                    <a:bodyPr/>
                    <a:lstStyle/>
                    <a:p>
                      <a:pPr algn="ctr" fontAlgn="ctr"/>
                      <a:r>
                        <a:rPr lang="en-GB" sz="1100" b="0" i="0" u="none" strike="noStrike">
                          <a:solidFill>
                            <a:srgbClr val="000000"/>
                          </a:solidFill>
                          <a:effectLst/>
                          <a:latin typeface="Comic Sans MS" panose="030F0702030302020204" pitchFamily="66" charset="0"/>
                        </a:rPr>
                        <a:t>5.30 - 6.30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883630"/>
                  </a:ext>
                </a:extLst>
              </a:tr>
              <a:tr h="251747">
                <a:tc>
                  <a:txBody>
                    <a:bodyPr/>
                    <a:lstStyle/>
                    <a:p>
                      <a:pPr algn="ctr" fontAlgn="ctr"/>
                      <a:r>
                        <a:rPr lang="en-GB" sz="1100" b="0" i="0" u="none" strike="noStrike">
                          <a:solidFill>
                            <a:srgbClr val="000000"/>
                          </a:solidFill>
                          <a:effectLst/>
                          <a:latin typeface="Comic Sans MS" panose="030F0702030302020204" pitchFamily="66" charset="0"/>
                        </a:rPr>
                        <a:t>6.30 - 7.30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633608"/>
                  </a:ext>
                </a:extLst>
              </a:tr>
              <a:tr h="335663">
                <a:tc>
                  <a:txBody>
                    <a:bodyPr/>
                    <a:lstStyle/>
                    <a:p>
                      <a:pPr algn="ctr" fontAlgn="ctr"/>
                      <a:r>
                        <a:rPr lang="en-GB" sz="1100" b="0" i="0" u="none" strike="noStrike">
                          <a:solidFill>
                            <a:srgbClr val="000000"/>
                          </a:solidFill>
                          <a:effectLst/>
                          <a:latin typeface="Comic Sans MS" panose="030F0702030302020204" pitchFamily="66" charset="0"/>
                        </a:rPr>
                        <a:t>7.30 - 8.30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650266"/>
                  </a:ext>
                </a:extLst>
              </a:tr>
              <a:tr h="289043">
                <a:tc>
                  <a:txBody>
                    <a:bodyPr/>
                    <a:lstStyle/>
                    <a:p>
                      <a:pPr algn="ctr" fontAlgn="ctr"/>
                      <a:r>
                        <a:rPr lang="en-GB" sz="1100" b="0" i="0" u="none" strike="noStrike">
                          <a:solidFill>
                            <a:srgbClr val="000000"/>
                          </a:solidFill>
                          <a:effectLst/>
                          <a:latin typeface="Comic Sans MS" panose="030F0702030302020204" pitchFamily="66" charset="0"/>
                        </a:rPr>
                        <a:t>8.30 - 9.30</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772605"/>
                  </a:ext>
                </a:extLst>
              </a:tr>
              <a:tr h="419578">
                <a:tc>
                  <a:txBody>
                    <a:bodyPr/>
                    <a:lstStyle/>
                    <a:p>
                      <a:pPr algn="ctr" fontAlgn="ctr"/>
                      <a:r>
                        <a:rPr lang="en-GB" sz="1100" b="0" i="0" u="none" strike="noStrike">
                          <a:solidFill>
                            <a:srgbClr val="000000"/>
                          </a:solidFill>
                          <a:effectLst/>
                          <a:latin typeface="Comic Sans MS" panose="030F0702030302020204" pitchFamily="66" charset="0"/>
                        </a:rPr>
                        <a:t>Personal Time</a:t>
                      </a:r>
                    </a:p>
                  </a:txBody>
                  <a:tcPr marL="9324" marR="9324" marT="932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omic Sans MS" panose="030F0702030302020204" pitchFamily="66" charset="0"/>
                        </a:rPr>
                        <a:t> </a:t>
                      </a: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Cambria" panose="02040503050406030204" pitchFamily="18" charset="0"/>
                        </a:rPr>
                        <a:t> </a:t>
                      </a:r>
                    </a:p>
                  </a:txBody>
                  <a:tcPr marL="9324" marR="9324" marT="93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324" marR="9324" marT="932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33101397"/>
                  </a:ext>
                </a:extLst>
              </a:tr>
            </a:tbl>
          </a:graphicData>
        </a:graphic>
      </p:graphicFrame>
      <p:sp>
        <p:nvSpPr>
          <p:cNvPr id="5" name="TextBox 4"/>
          <p:cNvSpPr txBox="1"/>
          <p:nvPr/>
        </p:nvSpPr>
        <p:spPr>
          <a:xfrm>
            <a:off x="467544" y="332656"/>
            <a:ext cx="6264696" cy="646331"/>
          </a:xfrm>
          <a:prstGeom prst="rect">
            <a:avLst/>
          </a:prstGeom>
          <a:noFill/>
        </p:spPr>
        <p:txBody>
          <a:bodyPr wrap="square" rtlCol="0">
            <a:spAutoFit/>
          </a:bodyPr>
          <a:lstStyle/>
          <a:p>
            <a:r>
              <a:rPr lang="en-GB" sz="3600" b="1" u="sng" dirty="0" smtClean="0"/>
              <a:t>Revision Timetable – Example 1</a:t>
            </a:r>
            <a:endParaRPr lang="en-GB" sz="3600" b="1" u="sng" dirty="0"/>
          </a:p>
        </p:txBody>
      </p:sp>
    </p:spTree>
    <p:extLst>
      <p:ext uri="{BB962C8B-B14F-4D97-AF65-F5344CB8AC3E}">
        <p14:creationId xmlns:p14="http://schemas.microsoft.com/office/powerpoint/2010/main" val="21814787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7776864" cy="1231106"/>
          </a:xfrm>
          <a:prstGeom prst="rect">
            <a:avLst/>
          </a:prstGeom>
          <a:noFill/>
        </p:spPr>
        <p:txBody>
          <a:bodyPr wrap="square" rtlCol="0">
            <a:spAutoFit/>
          </a:bodyPr>
          <a:lstStyle/>
          <a:p>
            <a:r>
              <a:rPr lang="en-GB" sz="3600" b="1" u="sng" dirty="0" smtClean="0"/>
              <a:t>Example 2 – </a:t>
            </a:r>
            <a:r>
              <a:rPr lang="en-GB" sz="2000" b="1" u="sng" dirty="0" smtClean="0"/>
              <a:t>helps you to check if the revision session worked and was successful.</a:t>
            </a:r>
          </a:p>
          <a:p>
            <a:r>
              <a:rPr lang="en-GB" dirty="0" smtClean="0"/>
              <a:t>Colour code the box next to each session to show if you learned something.</a:t>
            </a:r>
            <a:endParaRPr lang="en-GB" dirty="0"/>
          </a:p>
        </p:txBody>
      </p:sp>
      <p:sp>
        <p:nvSpPr>
          <p:cNvPr id="4" name="Content Placeholder 3"/>
          <p:cNvSpPr>
            <a:spLocks noGrp="1"/>
          </p:cNvSpPr>
          <p:nvPr>
            <p:ph/>
          </p:nvPr>
        </p:nvSpPr>
        <p:spPr>
          <a:xfrm>
            <a:off x="265621" y="1037277"/>
            <a:ext cx="8540750" cy="5870575"/>
          </a:xfrm>
        </p:spPr>
        <p:txBody>
          <a:bodyPr/>
          <a:lstStyle/>
          <a:p>
            <a:endParaRPr lang="en-GB" dirty="0" smtClean="0"/>
          </a:p>
          <a:p>
            <a:endParaRPr lang="en-GB" dirty="0"/>
          </a:p>
          <a:p>
            <a:endParaRPr lang="en-GB" dirty="0"/>
          </a:p>
        </p:txBody>
      </p:sp>
      <p:pic>
        <p:nvPicPr>
          <p:cNvPr id="5" name="Picture 4"/>
          <p:cNvPicPr/>
          <p:nvPr/>
        </p:nvPicPr>
        <p:blipFill rotWithShape="1">
          <a:blip r:embed="rId3"/>
          <a:srcRect t="24719" r="39508" b="30204"/>
          <a:stretch/>
        </p:blipFill>
        <p:spPr bwMode="auto">
          <a:xfrm>
            <a:off x="467544" y="1590798"/>
            <a:ext cx="8136904" cy="48459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14332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15" y="228873"/>
            <a:ext cx="8229600" cy="1143000"/>
          </a:xfrm>
        </p:spPr>
        <p:txBody>
          <a:bodyPr/>
          <a:lstStyle/>
          <a:p>
            <a:r>
              <a:rPr lang="en-GB" b="1" dirty="0" smtClean="0"/>
              <a:t>Some helpful ways to revise</a:t>
            </a:r>
            <a:endParaRPr lang="en-GB" b="1" dirty="0"/>
          </a:p>
        </p:txBody>
      </p:sp>
      <p:sp>
        <p:nvSpPr>
          <p:cNvPr id="4" name="Content Placeholder 3"/>
          <p:cNvSpPr>
            <a:spLocks noGrp="1"/>
          </p:cNvSpPr>
          <p:nvPr>
            <p:ph sz="quarter" idx="1"/>
          </p:nvPr>
        </p:nvSpPr>
        <p:spPr>
          <a:xfrm>
            <a:off x="457200" y="1371873"/>
            <a:ext cx="8229600" cy="5009455"/>
          </a:xfrm>
        </p:spPr>
        <p:txBody>
          <a:bodyPr>
            <a:noAutofit/>
          </a:bodyPr>
          <a:lstStyle/>
          <a:p>
            <a:r>
              <a:rPr lang="en-GB" sz="2400" dirty="0" smtClean="0"/>
              <a:t>Post </a:t>
            </a:r>
            <a:r>
              <a:rPr lang="en-GB" sz="2400" dirty="0"/>
              <a:t>it notes</a:t>
            </a:r>
          </a:p>
          <a:p>
            <a:pPr lvl="0"/>
            <a:r>
              <a:rPr lang="en-GB" sz="2400" dirty="0"/>
              <a:t>Story method for key words</a:t>
            </a:r>
          </a:p>
          <a:p>
            <a:pPr lvl="0"/>
            <a:r>
              <a:rPr lang="en-GB" sz="2400" b="1" dirty="0" smtClean="0"/>
              <a:t>Make posters / index cards / flashcards </a:t>
            </a:r>
            <a:r>
              <a:rPr lang="en-GB" sz="2400" b="1" dirty="0"/>
              <a:t>of key points</a:t>
            </a:r>
          </a:p>
          <a:p>
            <a:r>
              <a:rPr lang="en-GB" sz="2400" b="1" dirty="0" smtClean="0"/>
              <a:t>Mind maps / </a:t>
            </a:r>
            <a:r>
              <a:rPr lang="en-GB" sz="2400" b="1" dirty="0"/>
              <a:t>Spider diagrams </a:t>
            </a:r>
            <a:endParaRPr lang="en-GB" sz="2400" b="1" dirty="0" smtClean="0"/>
          </a:p>
          <a:p>
            <a:r>
              <a:rPr lang="en-GB" sz="2400" dirty="0" smtClean="0"/>
              <a:t>Rhythm </a:t>
            </a:r>
            <a:r>
              <a:rPr lang="en-GB" sz="2400" dirty="0"/>
              <a:t>and </a:t>
            </a:r>
            <a:r>
              <a:rPr lang="en-GB" sz="2400" dirty="0" smtClean="0"/>
              <a:t>rhyme / </a:t>
            </a:r>
            <a:r>
              <a:rPr lang="en-GB" sz="2400" dirty="0"/>
              <a:t>Invent a rap, chant or </a:t>
            </a:r>
            <a:r>
              <a:rPr lang="en-GB" sz="2400" dirty="0" smtClean="0"/>
              <a:t>song</a:t>
            </a:r>
          </a:p>
          <a:p>
            <a:r>
              <a:rPr lang="en-GB" sz="2400" dirty="0" smtClean="0"/>
              <a:t>Drawing </a:t>
            </a:r>
            <a:r>
              <a:rPr lang="en-GB" sz="2400" dirty="0"/>
              <a:t>pictures</a:t>
            </a:r>
          </a:p>
          <a:p>
            <a:pPr lvl="0"/>
            <a:r>
              <a:rPr lang="en-GB" sz="2400" dirty="0"/>
              <a:t>Recording key notes onto </a:t>
            </a:r>
            <a:r>
              <a:rPr lang="en-GB" sz="2400" dirty="0" smtClean="0"/>
              <a:t>voice memos</a:t>
            </a:r>
            <a:endParaRPr lang="en-GB" sz="2400" dirty="0"/>
          </a:p>
          <a:p>
            <a:pPr lvl="0"/>
            <a:r>
              <a:rPr lang="en-GB" sz="2400" dirty="0" smtClean="0"/>
              <a:t>Re-writing </a:t>
            </a:r>
            <a:r>
              <a:rPr lang="en-GB" sz="2400" dirty="0"/>
              <a:t>from </a:t>
            </a:r>
            <a:r>
              <a:rPr lang="en-GB" sz="2400" dirty="0" smtClean="0"/>
              <a:t>memory </a:t>
            </a:r>
          </a:p>
          <a:p>
            <a:pPr lvl="0"/>
            <a:r>
              <a:rPr lang="en-GB" sz="2400" u="sng" dirty="0" smtClean="0"/>
              <a:t>Testing</a:t>
            </a:r>
            <a:r>
              <a:rPr lang="en-GB" sz="2400" dirty="0" smtClean="0"/>
              <a:t> </a:t>
            </a:r>
            <a:r>
              <a:rPr lang="en-GB" sz="2400" dirty="0"/>
              <a:t>with friends</a:t>
            </a:r>
          </a:p>
          <a:p>
            <a:pPr lvl="0"/>
            <a:r>
              <a:rPr lang="en-GB" sz="2400" b="1" dirty="0" smtClean="0"/>
              <a:t>Past papers questions!! </a:t>
            </a:r>
          </a:p>
          <a:p>
            <a:pPr lvl="0"/>
            <a:r>
              <a:rPr lang="en-GB" sz="2400" b="1" dirty="0" smtClean="0"/>
              <a:t>Revision websites/apps </a:t>
            </a:r>
            <a:r>
              <a:rPr lang="en-GB" sz="2400" dirty="0" smtClean="0"/>
              <a:t>– a wealth of resources on-line</a:t>
            </a:r>
            <a:endParaRPr lang="en-GB"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734" y="188640"/>
            <a:ext cx="1127962" cy="1080120"/>
          </a:xfrm>
          <a:prstGeom prst="rect">
            <a:avLst/>
          </a:prstGeom>
        </p:spPr>
      </p:pic>
    </p:spTree>
    <p:extLst>
      <p:ext uri="{BB962C8B-B14F-4D97-AF65-F5344CB8AC3E}">
        <p14:creationId xmlns:p14="http://schemas.microsoft.com/office/powerpoint/2010/main" val="573025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t>Remember…</a:t>
            </a:r>
            <a:endParaRPr lang="en-GB" sz="6600" dirty="0"/>
          </a:p>
        </p:txBody>
      </p:sp>
      <p:sp>
        <p:nvSpPr>
          <p:cNvPr id="3" name="Content Placeholder 2"/>
          <p:cNvSpPr>
            <a:spLocks noGrp="1"/>
          </p:cNvSpPr>
          <p:nvPr>
            <p:ph idx="1"/>
          </p:nvPr>
        </p:nvSpPr>
        <p:spPr>
          <a:xfrm>
            <a:off x="107504" y="1503636"/>
            <a:ext cx="8579296" cy="4525963"/>
          </a:xfrm>
        </p:spPr>
        <p:txBody>
          <a:bodyPr>
            <a:normAutofit fontScale="92500" lnSpcReduction="20000"/>
          </a:bodyPr>
          <a:lstStyle/>
          <a:p>
            <a:r>
              <a:rPr lang="en-GB" dirty="0" smtClean="0"/>
              <a:t>Attitudes and attendance play a crucial part in exam success - school target is 97%</a:t>
            </a:r>
          </a:p>
          <a:p>
            <a:r>
              <a:rPr lang="en-GB" dirty="0" smtClean="0"/>
              <a:t>Enjoy your learning! </a:t>
            </a:r>
          </a:p>
          <a:p>
            <a:r>
              <a:rPr lang="en-GB" dirty="0" smtClean="0"/>
              <a:t>Have a healthy balance between work and leisure activities</a:t>
            </a:r>
          </a:p>
          <a:p>
            <a:r>
              <a:rPr lang="en-GB" dirty="0"/>
              <a:t>Manage your stress:  eat well, take regular breaks, exercise and get enough </a:t>
            </a:r>
            <a:r>
              <a:rPr lang="en-GB" dirty="0" smtClean="0"/>
              <a:t>sleep </a:t>
            </a:r>
          </a:p>
          <a:p>
            <a:r>
              <a:rPr lang="en-GB" dirty="0"/>
              <a:t>Work </a:t>
            </a:r>
            <a:r>
              <a:rPr lang="en-GB" dirty="0" smtClean="0"/>
              <a:t>hard - </a:t>
            </a:r>
            <a:r>
              <a:rPr lang="en-GB" dirty="0"/>
              <a:t>Year 10 does go quickly!</a:t>
            </a:r>
            <a:br>
              <a:rPr lang="en-GB" dirty="0"/>
            </a:br>
            <a:r>
              <a:rPr lang="en-GB" dirty="0"/>
              <a:t/>
            </a:r>
            <a:br>
              <a:rPr lang="en-GB" dirty="0"/>
            </a:br>
            <a:endParaRPr lang="en-GB" dirty="0" smtClean="0"/>
          </a:p>
        </p:txBody>
      </p:sp>
      <p:pic>
        <p:nvPicPr>
          <p:cNvPr id="4098" name="Picture 2" descr="C:\Documents and Settings\dalyj\Local Settings\Temporary Internet Files\Content.IE5\7VQKISHW\MP9102209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61" y="4149079"/>
            <a:ext cx="2588504" cy="26887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944" y="188640"/>
            <a:ext cx="1428752" cy="1368152"/>
          </a:xfrm>
          <a:prstGeom prst="rect">
            <a:avLst/>
          </a:prstGeom>
        </p:spPr>
      </p:pic>
    </p:spTree>
    <p:extLst>
      <p:ext uri="{BB962C8B-B14F-4D97-AF65-F5344CB8AC3E}">
        <p14:creationId xmlns:p14="http://schemas.microsoft.com/office/powerpoint/2010/main" val="303849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 the driver, not the passenger of your life! </a:t>
            </a:r>
            <a:endParaRPr lang="en-GB" dirty="0"/>
          </a:p>
        </p:txBody>
      </p:sp>
      <p:sp>
        <p:nvSpPr>
          <p:cNvPr id="3" name="Content Placeholder 2"/>
          <p:cNvSpPr>
            <a:spLocks noGrp="1"/>
          </p:cNvSpPr>
          <p:nvPr>
            <p:ph idx="1"/>
          </p:nvPr>
        </p:nvSpPr>
        <p:spPr>
          <a:xfrm>
            <a:off x="457200" y="1556792"/>
            <a:ext cx="8229600" cy="4525963"/>
          </a:xfrm>
        </p:spPr>
        <p:txBody>
          <a:bodyPr>
            <a:normAutofit fontScale="92500" lnSpcReduction="20000"/>
          </a:bodyPr>
          <a:lstStyle/>
          <a:p>
            <a:pPr marL="0" indent="0" algn="ctr">
              <a:buNone/>
            </a:pPr>
            <a:r>
              <a:rPr lang="en-GB" u="sng" dirty="0"/>
              <a:t>E</a:t>
            </a:r>
            <a:r>
              <a:rPr lang="en-GB" u="sng" dirty="0" smtClean="0"/>
              <a:t>verybody has more potential than they realise</a:t>
            </a:r>
            <a:r>
              <a:rPr lang="en-GB" dirty="0" smtClean="0"/>
              <a:t>. </a:t>
            </a:r>
          </a:p>
          <a:p>
            <a:pPr marL="0" indent="0" algn="ctr">
              <a:buNone/>
            </a:pPr>
            <a:r>
              <a:rPr lang="en-GB" dirty="0" smtClean="0"/>
              <a:t>Plenty of people prevent themselves from learning just because they don’t believe in their own abilities. Believe in yourself, aim high and take action to reach your full potential!</a:t>
            </a:r>
          </a:p>
          <a:p>
            <a:pPr marL="0" indent="0" algn="ctr">
              <a:buNone/>
            </a:pPr>
            <a:endParaRPr lang="en-GB" dirty="0" smtClean="0"/>
          </a:p>
          <a:p>
            <a:pPr marL="0" indent="0">
              <a:buNone/>
            </a:pPr>
            <a:r>
              <a:rPr lang="en-GB" dirty="0" smtClean="0"/>
              <a:t>Good luck!  You </a:t>
            </a:r>
            <a:r>
              <a:rPr lang="en-GB" u="sng" dirty="0" smtClean="0"/>
              <a:t>can</a:t>
            </a:r>
            <a:r>
              <a:rPr lang="en-GB" dirty="0" smtClean="0"/>
              <a:t> do it.</a:t>
            </a:r>
          </a:p>
          <a:p>
            <a:pPr marL="0" indent="0">
              <a:buNone/>
            </a:pPr>
            <a:r>
              <a:rPr lang="en-GB" i="1" dirty="0" smtClean="0"/>
              <a:t>Mrs Cunningham</a:t>
            </a:r>
          </a:p>
          <a:p>
            <a:pPr marL="0" indent="0">
              <a:buNone/>
            </a:pPr>
            <a:r>
              <a:rPr lang="en-GB" i="1" dirty="0" smtClean="0"/>
              <a:t>Mr Pettengell</a:t>
            </a:r>
          </a:p>
          <a:p>
            <a:pPr marL="0" indent="0">
              <a:buNone/>
            </a:pPr>
            <a:r>
              <a:rPr lang="en-GB" i="1" dirty="0" smtClean="0"/>
              <a:t>Mrs </a:t>
            </a:r>
            <a:r>
              <a:rPr lang="en-GB" i="1" dirty="0" err="1" smtClean="0"/>
              <a:t>Godbee</a:t>
            </a:r>
            <a:endParaRPr lang="en-GB" i="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518" t="4640" r="20735" b="4640"/>
          <a:stretch/>
        </p:blipFill>
        <p:spPr>
          <a:xfrm>
            <a:off x="4716016" y="3881997"/>
            <a:ext cx="2352261" cy="23042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4863121"/>
            <a:ext cx="1428752" cy="1368152"/>
          </a:xfrm>
          <a:prstGeom prst="rect">
            <a:avLst/>
          </a:prstGeom>
        </p:spPr>
      </p:pic>
    </p:spTree>
    <p:extLst>
      <p:ext uri="{BB962C8B-B14F-4D97-AF65-F5344CB8AC3E}">
        <p14:creationId xmlns:p14="http://schemas.microsoft.com/office/powerpoint/2010/main" val="35515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smtClean="0"/>
              <a:t>Core subjects</a:t>
            </a:r>
            <a:endParaRPr lang="en-GB" sz="4000" b="1" dirty="0"/>
          </a:p>
        </p:txBody>
      </p:sp>
      <p:sp>
        <p:nvSpPr>
          <p:cNvPr id="3" name="Content Placeholder 2"/>
          <p:cNvSpPr>
            <a:spLocks noGrp="1"/>
          </p:cNvSpPr>
          <p:nvPr>
            <p:ph idx="1"/>
          </p:nvPr>
        </p:nvSpPr>
        <p:spPr>
          <a:xfrm>
            <a:off x="467544" y="1196752"/>
            <a:ext cx="8229600" cy="5400600"/>
          </a:xfrm>
        </p:spPr>
        <p:txBody>
          <a:bodyPr>
            <a:normAutofit fontScale="85000" lnSpcReduction="10000"/>
          </a:bodyPr>
          <a:lstStyle/>
          <a:p>
            <a:pPr marL="0" indent="0" algn="ctr">
              <a:buNone/>
            </a:pPr>
            <a:r>
              <a:rPr lang="en-GB" sz="3900" b="1" dirty="0" smtClean="0"/>
              <a:t>Mathematics</a:t>
            </a:r>
            <a:endParaRPr lang="en-GB" sz="3900" b="1" dirty="0"/>
          </a:p>
          <a:p>
            <a:pPr marL="0" indent="0">
              <a:buNone/>
            </a:pPr>
            <a:r>
              <a:rPr lang="en-GB" sz="2600" dirty="0" smtClean="0">
                <a:cs typeface="Arial" panose="020B0604020202020204" pitchFamily="34" charset="0"/>
              </a:rPr>
              <a:t>Students will complete </a:t>
            </a:r>
            <a:r>
              <a:rPr lang="en-GB" sz="2600" dirty="0">
                <a:cs typeface="Arial" panose="020B0604020202020204" pitchFamily="34" charset="0"/>
              </a:rPr>
              <a:t>a two year GCSE course and take their mathematics exam in the summer of year 11.</a:t>
            </a:r>
            <a:endParaRPr lang="en-GB" sz="2600" dirty="0" smtClean="0">
              <a:cs typeface="Arial" panose="020B0604020202020204" pitchFamily="34" charset="0"/>
            </a:endParaRPr>
          </a:p>
          <a:p>
            <a:pPr marL="0" indent="0">
              <a:buNone/>
            </a:pPr>
            <a:r>
              <a:rPr lang="en-GB" sz="2600" b="1" dirty="0" smtClean="0">
                <a:cs typeface="Arial" panose="020B0604020202020204" pitchFamily="34" charset="0"/>
              </a:rPr>
              <a:t>Assessment</a:t>
            </a:r>
            <a:r>
              <a:rPr lang="en-GB" sz="2600" dirty="0" smtClean="0">
                <a:cs typeface="Arial" panose="020B0604020202020204" pitchFamily="34" charset="0"/>
              </a:rPr>
              <a:t> </a:t>
            </a:r>
            <a:r>
              <a:rPr lang="en-GB" sz="2600" dirty="0">
                <a:cs typeface="Arial" panose="020B0604020202020204" pitchFamily="34" charset="0"/>
              </a:rPr>
              <a:t>consists of </a:t>
            </a:r>
            <a:r>
              <a:rPr lang="en-GB" sz="2600" dirty="0" smtClean="0">
                <a:cs typeface="Arial" panose="020B0604020202020204" pitchFamily="34" charset="0"/>
              </a:rPr>
              <a:t>3 </a:t>
            </a:r>
            <a:r>
              <a:rPr lang="en-GB" sz="2600" dirty="0">
                <a:cs typeface="Arial" panose="020B0604020202020204" pitchFamily="34" charset="0"/>
              </a:rPr>
              <a:t>Exam </a:t>
            </a:r>
            <a:r>
              <a:rPr lang="en-GB" sz="2600" dirty="0" smtClean="0">
                <a:cs typeface="Arial" panose="020B0604020202020204" pitchFamily="34" charset="0"/>
              </a:rPr>
              <a:t>papers: </a:t>
            </a:r>
          </a:p>
          <a:p>
            <a:pPr marL="0" indent="0">
              <a:buNone/>
            </a:pPr>
            <a:r>
              <a:rPr lang="en-GB" sz="2600" dirty="0">
                <a:cs typeface="Arial" panose="020B0604020202020204" pitchFamily="34" charset="0"/>
              </a:rPr>
              <a:t>	</a:t>
            </a:r>
            <a:r>
              <a:rPr lang="en-GB" sz="2600" dirty="0" smtClean="0">
                <a:cs typeface="Arial" panose="020B0604020202020204" pitchFamily="34" charset="0"/>
              </a:rPr>
              <a:t>	Paper </a:t>
            </a:r>
            <a:r>
              <a:rPr lang="en-GB" sz="2600" dirty="0">
                <a:cs typeface="Arial" panose="020B0604020202020204" pitchFamily="34" charset="0"/>
              </a:rPr>
              <a:t>1: Non-Calculator </a:t>
            </a:r>
            <a:endParaRPr lang="en-GB" sz="2600" dirty="0" smtClean="0">
              <a:cs typeface="Arial" panose="020B0604020202020204" pitchFamily="34" charset="0"/>
            </a:endParaRPr>
          </a:p>
          <a:p>
            <a:pPr marL="0" indent="0">
              <a:buNone/>
            </a:pPr>
            <a:r>
              <a:rPr lang="en-GB" sz="2600" dirty="0">
                <a:cs typeface="Arial" panose="020B0604020202020204" pitchFamily="34" charset="0"/>
              </a:rPr>
              <a:t>	</a:t>
            </a:r>
            <a:r>
              <a:rPr lang="en-GB" sz="2600" dirty="0" smtClean="0">
                <a:cs typeface="Arial" panose="020B0604020202020204" pitchFamily="34" charset="0"/>
              </a:rPr>
              <a:t>	Paper </a:t>
            </a:r>
            <a:r>
              <a:rPr lang="en-GB" sz="2600" dirty="0">
                <a:cs typeface="Arial" panose="020B0604020202020204" pitchFamily="34" charset="0"/>
              </a:rPr>
              <a:t>2: Calculator allowed </a:t>
            </a:r>
            <a:endParaRPr lang="en-GB" sz="2600" dirty="0" smtClean="0">
              <a:cs typeface="Arial" panose="020B0604020202020204" pitchFamily="34" charset="0"/>
            </a:endParaRPr>
          </a:p>
          <a:p>
            <a:pPr marL="0" indent="0">
              <a:buNone/>
            </a:pPr>
            <a:r>
              <a:rPr lang="en-GB" sz="2600" dirty="0">
                <a:cs typeface="Arial" panose="020B0604020202020204" pitchFamily="34" charset="0"/>
              </a:rPr>
              <a:t>	</a:t>
            </a:r>
            <a:r>
              <a:rPr lang="en-GB" sz="2600" dirty="0" smtClean="0">
                <a:cs typeface="Arial" panose="020B0604020202020204" pitchFamily="34" charset="0"/>
              </a:rPr>
              <a:t>	Paper 3 </a:t>
            </a:r>
            <a:r>
              <a:rPr lang="en-GB" sz="2600" dirty="0">
                <a:cs typeface="Arial" panose="020B0604020202020204" pitchFamily="34" charset="0"/>
              </a:rPr>
              <a:t>: Calculator </a:t>
            </a:r>
            <a:r>
              <a:rPr lang="en-GB" sz="2600" dirty="0" smtClean="0">
                <a:cs typeface="Arial" panose="020B0604020202020204" pitchFamily="34" charset="0"/>
              </a:rPr>
              <a:t>allowed</a:t>
            </a:r>
          </a:p>
          <a:p>
            <a:pPr marL="0" indent="0">
              <a:buNone/>
            </a:pPr>
            <a:r>
              <a:rPr lang="en-GB" sz="2600" dirty="0" smtClean="0">
                <a:cs typeface="Arial" panose="020B0604020202020204" pitchFamily="34" charset="0"/>
              </a:rPr>
              <a:t>Each </a:t>
            </a:r>
            <a:r>
              <a:rPr lang="en-GB" sz="2600" dirty="0">
                <a:cs typeface="Arial" panose="020B0604020202020204" pitchFamily="34" charset="0"/>
              </a:rPr>
              <a:t>paper contributes </a:t>
            </a:r>
            <a:r>
              <a:rPr lang="en-GB" sz="2600" dirty="0" smtClean="0">
                <a:cs typeface="Arial" panose="020B0604020202020204" pitchFamily="34" charset="0"/>
              </a:rPr>
              <a:t>33.3 </a:t>
            </a:r>
            <a:r>
              <a:rPr lang="en-GB" sz="2600" dirty="0">
                <a:cs typeface="Arial" panose="020B0604020202020204" pitchFamily="34" charset="0"/>
              </a:rPr>
              <a:t>% of the final mark. </a:t>
            </a:r>
          </a:p>
          <a:p>
            <a:pPr marL="0" indent="0">
              <a:buNone/>
            </a:pPr>
            <a:endParaRPr lang="en-GB" sz="1000" dirty="0" smtClean="0">
              <a:cs typeface="Arial" panose="020B0604020202020204" pitchFamily="34" charset="0"/>
            </a:endParaRPr>
          </a:p>
          <a:p>
            <a:pPr marL="0" indent="0">
              <a:buNone/>
            </a:pPr>
            <a:r>
              <a:rPr lang="en-GB" sz="2600" dirty="0" smtClean="0">
                <a:cs typeface="Arial" panose="020B0604020202020204" pitchFamily="34" charset="0"/>
              </a:rPr>
              <a:t>Two </a:t>
            </a:r>
            <a:r>
              <a:rPr lang="en-GB" sz="2600" dirty="0">
                <a:cs typeface="Arial" panose="020B0604020202020204" pitchFamily="34" charset="0"/>
              </a:rPr>
              <a:t>Tiers are available </a:t>
            </a:r>
            <a:endParaRPr lang="en-GB" sz="2600" dirty="0" smtClean="0">
              <a:cs typeface="Arial" panose="020B0604020202020204" pitchFamily="34" charset="0"/>
            </a:endParaRPr>
          </a:p>
          <a:p>
            <a:pPr marL="0" indent="0">
              <a:buNone/>
            </a:pPr>
            <a:r>
              <a:rPr lang="en-GB" sz="2600" dirty="0" smtClean="0">
                <a:cs typeface="Arial" panose="020B0604020202020204" pitchFamily="34" charset="0"/>
              </a:rPr>
              <a:t>• </a:t>
            </a:r>
            <a:r>
              <a:rPr lang="en-GB" sz="2600" dirty="0">
                <a:cs typeface="Arial" panose="020B0604020202020204" pitchFamily="34" charset="0"/>
              </a:rPr>
              <a:t>Higher: grades 5 – 9 are available </a:t>
            </a:r>
            <a:endParaRPr lang="en-GB" sz="2600" dirty="0" smtClean="0">
              <a:cs typeface="Arial" panose="020B0604020202020204" pitchFamily="34" charset="0"/>
            </a:endParaRPr>
          </a:p>
          <a:p>
            <a:pPr marL="0" indent="0">
              <a:buNone/>
            </a:pPr>
            <a:r>
              <a:rPr lang="en-GB" sz="2600" dirty="0" smtClean="0">
                <a:cs typeface="Arial" panose="020B0604020202020204" pitchFamily="34" charset="0"/>
              </a:rPr>
              <a:t>• </a:t>
            </a:r>
            <a:r>
              <a:rPr lang="en-GB" sz="2600" dirty="0">
                <a:cs typeface="Arial" panose="020B0604020202020204" pitchFamily="34" charset="0"/>
              </a:rPr>
              <a:t>Foundation: grades 1 – 5 are </a:t>
            </a:r>
            <a:r>
              <a:rPr lang="en-GB" sz="2600" dirty="0" smtClean="0">
                <a:cs typeface="Arial" panose="020B0604020202020204" pitchFamily="34" charset="0"/>
              </a:rPr>
              <a:t>available</a:t>
            </a:r>
          </a:p>
          <a:p>
            <a:pPr marL="0" indent="0">
              <a:buNone/>
            </a:pPr>
            <a:endParaRPr lang="en-GB" sz="2600" dirty="0" smtClean="0">
              <a:cs typeface="Arial" panose="020B0604020202020204" pitchFamily="34" charset="0"/>
            </a:endParaRPr>
          </a:p>
          <a:p>
            <a:pPr marL="0" indent="0">
              <a:buNone/>
            </a:pPr>
            <a:r>
              <a:rPr lang="en-GB" sz="2600" dirty="0" smtClean="0">
                <a:cs typeface="Arial" panose="020B0604020202020204" pitchFamily="34" charset="0"/>
              </a:rPr>
              <a:t>Teacher will decide which level of entry for each student. Will also depend on your performance in your upcoming year 10 exams </a:t>
            </a:r>
            <a:endParaRPr lang="en-GB" sz="2600" dirty="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9944" y="188640"/>
            <a:ext cx="1283434" cy="1228998"/>
          </a:xfrm>
          <a:prstGeom prst="rect">
            <a:avLst/>
          </a:prstGeom>
        </p:spPr>
      </p:pic>
    </p:spTree>
    <p:extLst>
      <p:ext uri="{BB962C8B-B14F-4D97-AF65-F5344CB8AC3E}">
        <p14:creationId xmlns:p14="http://schemas.microsoft.com/office/powerpoint/2010/main" val="3252868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smtClean="0"/>
              <a:t>Core subjects</a:t>
            </a:r>
            <a:endParaRPr lang="en-GB" sz="4000" b="1" dirty="0"/>
          </a:p>
        </p:txBody>
      </p:sp>
      <p:sp>
        <p:nvSpPr>
          <p:cNvPr id="3" name="Content Placeholder 2"/>
          <p:cNvSpPr>
            <a:spLocks noGrp="1"/>
          </p:cNvSpPr>
          <p:nvPr>
            <p:ph idx="1"/>
          </p:nvPr>
        </p:nvSpPr>
        <p:spPr>
          <a:xfrm>
            <a:off x="467544" y="1124744"/>
            <a:ext cx="8421152" cy="5472608"/>
          </a:xfrm>
        </p:spPr>
        <p:txBody>
          <a:bodyPr>
            <a:normAutofit/>
          </a:bodyPr>
          <a:lstStyle/>
          <a:p>
            <a:pPr marL="0" indent="0" algn="ctr">
              <a:buNone/>
            </a:pPr>
            <a:r>
              <a:rPr lang="en-GB" sz="4000" b="1" dirty="0" smtClean="0"/>
              <a:t>Science</a:t>
            </a:r>
          </a:p>
          <a:p>
            <a:pPr marL="0" indent="0">
              <a:buNone/>
            </a:pPr>
            <a:r>
              <a:rPr lang="en-GB" sz="2600" dirty="0" smtClean="0">
                <a:cs typeface="Arial" panose="020B0604020202020204" pitchFamily="34" charset="0"/>
              </a:rPr>
              <a:t>Students study either separate or combined science</a:t>
            </a:r>
          </a:p>
          <a:p>
            <a:pPr marL="0" indent="0">
              <a:buNone/>
            </a:pPr>
            <a:endParaRPr lang="en-GB" sz="2600" dirty="0" smtClean="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9944" y="188640"/>
            <a:ext cx="1428752" cy="1368152"/>
          </a:xfrm>
          <a:prstGeom prst="rect">
            <a:avLst/>
          </a:prstGeom>
        </p:spPr>
      </p:pic>
      <p:sp>
        <p:nvSpPr>
          <p:cNvPr id="4" name="TextBox 3"/>
          <p:cNvSpPr txBox="1"/>
          <p:nvPr/>
        </p:nvSpPr>
        <p:spPr>
          <a:xfrm>
            <a:off x="457200" y="2716164"/>
            <a:ext cx="4079984" cy="3908762"/>
          </a:xfrm>
          <a:prstGeom prst="rect">
            <a:avLst/>
          </a:prstGeom>
          <a:noFill/>
          <a:ln>
            <a:solidFill>
              <a:schemeClr val="tx1"/>
            </a:solidFill>
          </a:ln>
        </p:spPr>
        <p:txBody>
          <a:bodyPr wrap="square" rtlCol="0">
            <a:spAutoFit/>
          </a:bodyPr>
          <a:lstStyle/>
          <a:p>
            <a:r>
              <a:rPr lang="en-GB" sz="2400" b="1" dirty="0" smtClean="0">
                <a:solidFill>
                  <a:srgbClr val="FF0000"/>
                </a:solidFill>
              </a:rPr>
              <a:t>Combined science (2 GCSEs):</a:t>
            </a:r>
          </a:p>
          <a:p>
            <a:r>
              <a:rPr lang="en-GB" sz="2800" dirty="0" smtClean="0"/>
              <a:t>Six 1 hour 15 mins exams:</a:t>
            </a:r>
          </a:p>
          <a:p>
            <a:r>
              <a:rPr lang="en-GB" sz="2800" dirty="0" smtClean="0"/>
              <a:t>2 </a:t>
            </a:r>
            <a:r>
              <a:rPr lang="en-GB" sz="2800" dirty="0"/>
              <a:t>Biology, </a:t>
            </a:r>
            <a:endParaRPr lang="en-GB" sz="2800" dirty="0" smtClean="0"/>
          </a:p>
          <a:p>
            <a:r>
              <a:rPr lang="en-GB" sz="2800" dirty="0" smtClean="0"/>
              <a:t>2 </a:t>
            </a:r>
            <a:r>
              <a:rPr lang="en-GB" sz="2800" dirty="0"/>
              <a:t>Physics, </a:t>
            </a:r>
            <a:endParaRPr lang="en-GB" sz="2800" dirty="0" smtClean="0"/>
          </a:p>
          <a:p>
            <a:r>
              <a:rPr lang="en-GB" sz="2800" dirty="0" smtClean="0"/>
              <a:t>2 </a:t>
            </a:r>
            <a:r>
              <a:rPr lang="en-GB" sz="2800" dirty="0"/>
              <a:t>Chemistry </a:t>
            </a:r>
            <a:endParaRPr lang="en-GB" sz="2800" dirty="0" smtClean="0"/>
          </a:p>
          <a:p>
            <a:endParaRPr lang="en-GB" sz="2800" dirty="0"/>
          </a:p>
          <a:p>
            <a:r>
              <a:rPr lang="en-GB" sz="2800" dirty="0" smtClean="0"/>
              <a:t>(</a:t>
            </a:r>
            <a:r>
              <a:rPr lang="en-GB" sz="2800" dirty="0"/>
              <a:t>16.7% each)</a:t>
            </a:r>
          </a:p>
          <a:p>
            <a:endParaRPr lang="en-GB" sz="2800" dirty="0"/>
          </a:p>
          <a:p>
            <a:r>
              <a:rPr lang="en-GB" sz="2800" dirty="0"/>
              <a:t>No </a:t>
            </a:r>
            <a:r>
              <a:rPr lang="en-GB" sz="2800" dirty="0" smtClean="0"/>
              <a:t>Coursework</a:t>
            </a:r>
            <a:endParaRPr lang="en-GB" sz="2800" dirty="0"/>
          </a:p>
        </p:txBody>
      </p:sp>
      <p:sp>
        <p:nvSpPr>
          <p:cNvPr id="6" name="TextBox 5"/>
          <p:cNvSpPr txBox="1"/>
          <p:nvPr/>
        </p:nvSpPr>
        <p:spPr>
          <a:xfrm>
            <a:off x="4700034" y="2716164"/>
            <a:ext cx="4114800" cy="3939540"/>
          </a:xfrm>
          <a:prstGeom prst="rect">
            <a:avLst/>
          </a:prstGeom>
          <a:noFill/>
          <a:ln>
            <a:solidFill>
              <a:schemeClr val="tx1"/>
            </a:solidFill>
          </a:ln>
        </p:spPr>
        <p:txBody>
          <a:bodyPr wrap="square" rtlCol="0">
            <a:spAutoFit/>
          </a:bodyPr>
          <a:lstStyle/>
          <a:p>
            <a:r>
              <a:rPr lang="en-GB" sz="2600" b="1" dirty="0" smtClean="0">
                <a:solidFill>
                  <a:srgbClr val="FF0000"/>
                </a:solidFill>
              </a:rPr>
              <a:t>Separate science (3 GCSEs):</a:t>
            </a:r>
          </a:p>
          <a:p>
            <a:r>
              <a:rPr lang="en-GB" sz="2800" dirty="0" smtClean="0"/>
              <a:t>Six </a:t>
            </a:r>
            <a:r>
              <a:rPr lang="en-GB" sz="2800" dirty="0"/>
              <a:t>1 hour 45 </a:t>
            </a:r>
            <a:r>
              <a:rPr lang="en-GB" sz="2800" dirty="0" smtClean="0"/>
              <a:t>mins exams:</a:t>
            </a:r>
          </a:p>
          <a:p>
            <a:r>
              <a:rPr lang="en-GB" sz="2800" dirty="0" smtClean="0"/>
              <a:t>2 Biology,</a:t>
            </a:r>
          </a:p>
          <a:p>
            <a:r>
              <a:rPr lang="en-GB" sz="2800" dirty="0" smtClean="0"/>
              <a:t>2 Physics,</a:t>
            </a:r>
          </a:p>
          <a:p>
            <a:r>
              <a:rPr lang="en-GB" sz="2800" dirty="0" smtClean="0"/>
              <a:t>2 Chemistry</a:t>
            </a:r>
          </a:p>
          <a:p>
            <a:endParaRPr lang="en-GB" sz="2800" dirty="0"/>
          </a:p>
          <a:p>
            <a:r>
              <a:rPr lang="en-GB" sz="2800" dirty="0" smtClean="0"/>
              <a:t>50% </a:t>
            </a:r>
            <a:r>
              <a:rPr lang="en-GB" sz="2800" dirty="0"/>
              <a:t>of one GCSE per exam</a:t>
            </a:r>
          </a:p>
          <a:p>
            <a:endParaRPr lang="en-GB" sz="2800" dirty="0" smtClean="0"/>
          </a:p>
          <a:p>
            <a:r>
              <a:rPr lang="en-GB" sz="2800" dirty="0" smtClean="0"/>
              <a:t>No Coursework</a:t>
            </a:r>
            <a:endParaRPr lang="en-GB" sz="2800" dirty="0"/>
          </a:p>
        </p:txBody>
      </p:sp>
    </p:spTree>
    <p:extLst>
      <p:ext uri="{BB962C8B-B14F-4D97-AF65-F5344CB8AC3E}">
        <p14:creationId xmlns:p14="http://schemas.microsoft.com/office/powerpoint/2010/main" val="2035731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horehamcollege.co.uk/images/geninfo/curriculum/ofqualGCSE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57645"/>
            <a:ext cx="8187450" cy="411382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229600" cy="1143000"/>
          </a:xfrm>
        </p:spPr>
        <p:txBody>
          <a:bodyPr>
            <a:normAutofit/>
          </a:bodyPr>
          <a:lstStyle/>
          <a:p>
            <a:r>
              <a:rPr lang="en-GB" sz="4000" b="1" dirty="0" smtClean="0"/>
              <a:t>New GCSE grades</a:t>
            </a:r>
            <a:endParaRPr lang="en-GB" sz="4000" b="1"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944" y="188640"/>
            <a:ext cx="1428752" cy="1368152"/>
          </a:xfrm>
          <a:prstGeom prst="rect">
            <a:avLst/>
          </a:prstGeom>
        </p:spPr>
      </p:pic>
      <p:sp>
        <p:nvSpPr>
          <p:cNvPr id="2" name="TextBox 1"/>
          <p:cNvSpPr txBox="1"/>
          <p:nvPr/>
        </p:nvSpPr>
        <p:spPr>
          <a:xfrm>
            <a:off x="486273" y="5671471"/>
            <a:ext cx="8075240" cy="1200329"/>
          </a:xfrm>
          <a:prstGeom prst="rect">
            <a:avLst/>
          </a:prstGeom>
          <a:noFill/>
        </p:spPr>
        <p:txBody>
          <a:bodyPr wrap="square" rtlCol="0">
            <a:spAutoFit/>
          </a:bodyPr>
          <a:lstStyle/>
          <a:p>
            <a:pPr algn="ctr"/>
            <a:r>
              <a:rPr lang="en-GB" sz="2400" dirty="0" smtClean="0"/>
              <a:t>Remember – to gain entry to RPS Sixth Form a Grade 5 is seen as a minimum – most further qualifications require a Grade 6 for entry.</a:t>
            </a:r>
            <a:endParaRPr lang="en-GB" sz="2400" dirty="0"/>
          </a:p>
        </p:txBody>
      </p:sp>
    </p:spTree>
    <p:extLst>
      <p:ext uri="{BB962C8B-B14F-4D97-AF65-F5344CB8AC3E}">
        <p14:creationId xmlns:p14="http://schemas.microsoft.com/office/powerpoint/2010/main" val="2210903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429000"/>
            <a:ext cx="7990656" cy="3096344"/>
          </a:xfrm>
        </p:spPr>
        <p:txBody>
          <a:bodyPr>
            <a:normAutofit/>
          </a:bodyPr>
          <a:lstStyle/>
          <a:p>
            <a:r>
              <a:rPr lang="en-GB" sz="6000" dirty="0" smtClean="0">
                <a:solidFill>
                  <a:schemeClr val="tx1"/>
                </a:solidFill>
                <a:latin typeface="Calibri" panose="020F0502020204030204" pitchFamily="34" charset="0"/>
                <a:cs typeface="Calibri" panose="020F0502020204030204" pitchFamily="34" charset="0"/>
              </a:rPr>
              <a:t>Preparation</a:t>
            </a:r>
            <a:br>
              <a:rPr lang="en-GB" sz="6000" dirty="0" smtClean="0">
                <a:solidFill>
                  <a:schemeClr val="tx1"/>
                </a:solidFill>
                <a:latin typeface="Calibri" panose="020F0502020204030204" pitchFamily="34" charset="0"/>
                <a:cs typeface="Calibri" panose="020F0502020204030204" pitchFamily="34" charset="0"/>
              </a:rPr>
            </a:br>
            <a:r>
              <a:rPr lang="en-GB" sz="6000" dirty="0" err="1" smtClean="0">
                <a:latin typeface="Calibri" panose="020F0502020204030204" pitchFamily="34" charset="0"/>
                <a:cs typeface="Calibri" panose="020F0502020204030204" pitchFamily="34" charset="0"/>
              </a:rPr>
              <a:t>Preparation</a:t>
            </a:r>
            <a:r>
              <a:rPr lang="en-GB" sz="6000" dirty="0" smtClean="0">
                <a:latin typeface="Calibri" panose="020F0502020204030204" pitchFamily="34" charset="0"/>
                <a:cs typeface="Calibri" panose="020F0502020204030204" pitchFamily="34" charset="0"/>
              </a:rPr>
              <a:t/>
            </a:r>
            <a:br>
              <a:rPr lang="en-GB" sz="6000" dirty="0" smtClean="0">
                <a:latin typeface="Calibri" panose="020F0502020204030204" pitchFamily="34" charset="0"/>
                <a:cs typeface="Calibri" panose="020F0502020204030204" pitchFamily="34" charset="0"/>
              </a:rPr>
            </a:br>
            <a:r>
              <a:rPr lang="en-GB" sz="6000" dirty="0" err="1" smtClean="0">
                <a:latin typeface="Calibri" panose="020F0502020204030204" pitchFamily="34" charset="0"/>
                <a:cs typeface="Calibri" panose="020F0502020204030204" pitchFamily="34" charset="0"/>
              </a:rPr>
              <a:t>Preparation</a:t>
            </a:r>
            <a:endParaRPr lang="en-GB" sz="6000" dirty="0">
              <a:solidFill>
                <a:schemeClr val="tx1"/>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85601" y="548680"/>
            <a:ext cx="8295471" cy="1752600"/>
          </a:xfrm>
        </p:spPr>
        <p:txBody>
          <a:bodyPr>
            <a:noAutofit/>
          </a:bodyPr>
          <a:lstStyle/>
          <a:p>
            <a:r>
              <a:rPr lang="en-GB" sz="4400" b="1" dirty="0" smtClean="0">
                <a:solidFill>
                  <a:srgbClr val="C00000"/>
                </a:solidFill>
              </a:rPr>
              <a:t>What makes an effective learner?</a:t>
            </a:r>
          </a:p>
          <a:p>
            <a:r>
              <a:rPr lang="en-GB" sz="4400" b="1" dirty="0" smtClean="0">
                <a:solidFill>
                  <a:srgbClr val="C00000"/>
                </a:solidFill>
              </a:rPr>
              <a:t>How can you work in partnership with your teachers?  </a:t>
            </a:r>
            <a:endParaRPr lang="en-GB" sz="4400" b="1" dirty="0">
              <a:solidFill>
                <a:srgbClr val="C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157192"/>
            <a:ext cx="1428752" cy="1368152"/>
          </a:xfrm>
          <a:prstGeom prst="rect">
            <a:avLst/>
          </a:prstGeom>
        </p:spPr>
      </p:pic>
      <p:sp>
        <p:nvSpPr>
          <p:cNvPr id="5" name="TextBox 4"/>
          <p:cNvSpPr txBox="1"/>
          <p:nvPr/>
        </p:nvSpPr>
        <p:spPr>
          <a:xfrm>
            <a:off x="981138" y="2846546"/>
            <a:ext cx="8162862" cy="1446550"/>
          </a:xfrm>
          <a:prstGeom prst="rect">
            <a:avLst/>
          </a:prstGeom>
          <a:noFill/>
        </p:spPr>
        <p:txBody>
          <a:bodyPr wrap="square" rtlCol="0">
            <a:spAutoFit/>
          </a:bodyPr>
          <a:lstStyle/>
          <a:p>
            <a:r>
              <a:rPr lang="en-GB" sz="4400" b="1" dirty="0">
                <a:latin typeface="Calibri" panose="020F0502020204030204" pitchFamily="34" charset="0"/>
                <a:cs typeface="Calibri" panose="020F0502020204030204" pitchFamily="34" charset="0"/>
              </a:rPr>
              <a:t>The route to success in </a:t>
            </a:r>
            <a:r>
              <a:rPr lang="en-GB" sz="4400" b="1" dirty="0" smtClean="0">
                <a:latin typeface="Calibri" panose="020F0502020204030204" pitchFamily="34" charset="0"/>
                <a:cs typeface="Calibri" panose="020F0502020204030204" pitchFamily="34" charset="0"/>
              </a:rPr>
              <a:t>GCSEs …</a:t>
            </a:r>
            <a:r>
              <a:rPr lang="en-GB" sz="4400" b="1" dirty="0">
                <a:latin typeface="Calibri" panose="020F0502020204030204" pitchFamily="34" charset="0"/>
                <a:cs typeface="Calibri" panose="020F0502020204030204" pitchFamily="34" charset="0"/>
              </a:rPr>
              <a:t/>
            </a:r>
            <a:br>
              <a:rPr lang="en-GB" sz="4400" b="1" dirty="0">
                <a:latin typeface="Calibri" panose="020F0502020204030204" pitchFamily="34" charset="0"/>
                <a:cs typeface="Calibri" panose="020F0502020204030204" pitchFamily="34" charset="0"/>
              </a:rPr>
            </a:br>
            <a:endParaRPr lang="en-GB" sz="4400" b="1" dirty="0"/>
          </a:p>
        </p:txBody>
      </p:sp>
    </p:spTree>
    <p:extLst>
      <p:ext uri="{BB962C8B-B14F-4D97-AF65-F5344CB8AC3E}">
        <p14:creationId xmlns:p14="http://schemas.microsoft.com/office/powerpoint/2010/main" val="118610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0"/>
            <a:ext cx="5544615" cy="6859573"/>
          </a:xfrm>
          <a:prstGeom prst="rect">
            <a:avLst/>
          </a:prstGeom>
        </p:spPr>
      </p:pic>
      <p:sp>
        <p:nvSpPr>
          <p:cNvPr id="2" name="Rectangle 1"/>
          <p:cNvSpPr/>
          <p:nvPr/>
        </p:nvSpPr>
        <p:spPr>
          <a:xfrm>
            <a:off x="4932040" y="4941168"/>
            <a:ext cx="2088231"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6993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101626"/>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dirty="0"/>
              <a:t>M</a:t>
            </a:r>
            <a:r>
              <a:rPr lang="en-GB" sz="6000" dirty="0" smtClean="0"/>
              <a:t>yths about preparing:</a:t>
            </a:r>
            <a:endParaRPr lang="en-GB" sz="6000" dirty="0"/>
          </a:p>
        </p:txBody>
      </p:sp>
      <p:grpSp>
        <p:nvGrpSpPr>
          <p:cNvPr id="33" name="Group 32"/>
          <p:cNvGrpSpPr/>
          <p:nvPr/>
        </p:nvGrpSpPr>
        <p:grpSpPr>
          <a:xfrm>
            <a:off x="899593" y="1628800"/>
            <a:ext cx="2952328" cy="1000854"/>
            <a:chOff x="899593" y="1628800"/>
            <a:chExt cx="2952328" cy="1000854"/>
          </a:xfrm>
        </p:grpSpPr>
        <p:sp>
          <p:nvSpPr>
            <p:cNvPr id="3" name="Oval Callout 2"/>
            <p:cNvSpPr/>
            <p:nvPr/>
          </p:nvSpPr>
          <p:spPr>
            <a:xfrm>
              <a:off x="899593" y="1628800"/>
              <a:ext cx="2952328" cy="100085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043608" y="1836113"/>
              <a:ext cx="2647290" cy="615553"/>
            </a:xfrm>
            <a:prstGeom prst="rect">
              <a:avLst/>
            </a:prstGeom>
            <a:noFill/>
          </p:spPr>
          <p:txBody>
            <a:bodyPr wrap="square" rtlCol="0">
              <a:spAutoFit/>
            </a:bodyPr>
            <a:lstStyle/>
            <a:p>
              <a:pPr algn="ctr"/>
              <a:r>
                <a:rPr lang="en-GB" sz="1700" b="1" dirty="0" smtClean="0"/>
                <a:t>No matter what I do I will not improve my grades</a:t>
              </a:r>
              <a:endParaRPr lang="en-GB" sz="1700" b="1" dirty="0"/>
            </a:p>
          </p:txBody>
        </p:sp>
      </p:grpSp>
      <p:grpSp>
        <p:nvGrpSpPr>
          <p:cNvPr id="34" name="Group 33"/>
          <p:cNvGrpSpPr/>
          <p:nvPr/>
        </p:nvGrpSpPr>
        <p:grpSpPr>
          <a:xfrm>
            <a:off x="5148063" y="1628800"/>
            <a:ext cx="2952329" cy="1008112"/>
            <a:chOff x="5148063" y="1628800"/>
            <a:chExt cx="2952329" cy="1008112"/>
          </a:xfrm>
        </p:grpSpPr>
        <p:sp>
          <p:nvSpPr>
            <p:cNvPr id="9" name="Oval Callout 8"/>
            <p:cNvSpPr/>
            <p:nvPr/>
          </p:nvSpPr>
          <p:spPr>
            <a:xfrm>
              <a:off x="5148063" y="1628800"/>
              <a:ext cx="2952329" cy="1000854"/>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5292080" y="1759749"/>
              <a:ext cx="2664296" cy="877163"/>
            </a:xfrm>
            <a:prstGeom prst="rect">
              <a:avLst/>
            </a:prstGeom>
            <a:noFill/>
          </p:spPr>
          <p:txBody>
            <a:bodyPr wrap="square" rtlCol="0">
              <a:spAutoFit/>
            </a:bodyPr>
            <a:lstStyle/>
            <a:p>
              <a:pPr algn="ctr"/>
              <a:r>
                <a:rPr lang="en-GB" sz="1700" b="1" dirty="0" smtClean="0">
                  <a:solidFill>
                    <a:schemeClr val="bg1"/>
                  </a:solidFill>
                </a:rPr>
                <a:t>False! Research shows that people who plan and work hard achieve more</a:t>
              </a:r>
              <a:endParaRPr lang="en-GB" sz="1700" b="1" dirty="0">
                <a:solidFill>
                  <a:schemeClr val="bg1"/>
                </a:solidFill>
              </a:endParaRPr>
            </a:p>
          </p:txBody>
        </p:sp>
      </p:grpSp>
      <p:sp>
        <p:nvSpPr>
          <p:cNvPr id="20" name="TextBox 19"/>
          <p:cNvSpPr txBox="1"/>
          <p:nvPr/>
        </p:nvSpPr>
        <p:spPr>
          <a:xfrm>
            <a:off x="5724128" y="4725144"/>
            <a:ext cx="2232248" cy="784830"/>
          </a:xfrm>
          <a:prstGeom prst="rect">
            <a:avLst/>
          </a:prstGeom>
          <a:noFill/>
        </p:spPr>
        <p:txBody>
          <a:bodyPr wrap="square" rtlCol="0">
            <a:spAutoFit/>
          </a:bodyPr>
          <a:lstStyle/>
          <a:p>
            <a:pPr algn="ctr"/>
            <a:r>
              <a:rPr lang="en-GB" sz="1500" b="1" dirty="0" smtClean="0">
                <a:solidFill>
                  <a:schemeClr val="bg1"/>
                </a:solidFill>
              </a:rPr>
              <a:t>False! Research shows that people who plan and work hard achieve more</a:t>
            </a:r>
            <a:endParaRPr lang="en-GB" sz="1500" b="1" dirty="0">
              <a:solidFill>
                <a:schemeClr val="bg1"/>
              </a:solidFill>
            </a:endParaRPr>
          </a:p>
        </p:txBody>
      </p:sp>
      <p:grpSp>
        <p:nvGrpSpPr>
          <p:cNvPr id="35" name="Group 34"/>
          <p:cNvGrpSpPr/>
          <p:nvPr/>
        </p:nvGrpSpPr>
        <p:grpSpPr>
          <a:xfrm>
            <a:off x="899592" y="2932202"/>
            <a:ext cx="2952328" cy="1000854"/>
            <a:chOff x="899592" y="2932202"/>
            <a:chExt cx="2952328" cy="1000854"/>
          </a:xfrm>
        </p:grpSpPr>
        <p:sp>
          <p:nvSpPr>
            <p:cNvPr id="21" name="Oval Callout 20"/>
            <p:cNvSpPr/>
            <p:nvPr/>
          </p:nvSpPr>
          <p:spPr>
            <a:xfrm>
              <a:off x="899592" y="2932202"/>
              <a:ext cx="2952328" cy="100085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1043607" y="3139515"/>
              <a:ext cx="2647290" cy="646331"/>
            </a:xfrm>
            <a:prstGeom prst="rect">
              <a:avLst/>
            </a:prstGeom>
            <a:noFill/>
          </p:spPr>
          <p:txBody>
            <a:bodyPr wrap="square" rtlCol="0">
              <a:spAutoFit/>
            </a:bodyPr>
            <a:lstStyle/>
            <a:p>
              <a:pPr algn="ctr"/>
              <a:r>
                <a:rPr lang="en-GB" b="1" dirty="0" smtClean="0"/>
                <a:t>I’ll be fine if I just revise the night before the exam</a:t>
              </a:r>
              <a:endParaRPr lang="en-GB" b="1" dirty="0"/>
            </a:p>
          </p:txBody>
        </p:sp>
      </p:grpSp>
      <p:grpSp>
        <p:nvGrpSpPr>
          <p:cNvPr id="36" name="Group 35"/>
          <p:cNvGrpSpPr/>
          <p:nvPr/>
        </p:nvGrpSpPr>
        <p:grpSpPr>
          <a:xfrm>
            <a:off x="5148062" y="2932202"/>
            <a:ext cx="2952329" cy="1000854"/>
            <a:chOff x="5148062" y="2932202"/>
            <a:chExt cx="2952329" cy="1000854"/>
          </a:xfrm>
        </p:grpSpPr>
        <p:sp>
          <p:nvSpPr>
            <p:cNvPr id="23" name="Oval Callout 22"/>
            <p:cNvSpPr/>
            <p:nvPr/>
          </p:nvSpPr>
          <p:spPr>
            <a:xfrm>
              <a:off x="5148062" y="2932202"/>
              <a:ext cx="2952329" cy="1000854"/>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5292079" y="3055893"/>
              <a:ext cx="2664296" cy="877163"/>
            </a:xfrm>
            <a:prstGeom prst="rect">
              <a:avLst/>
            </a:prstGeom>
            <a:noFill/>
          </p:spPr>
          <p:txBody>
            <a:bodyPr wrap="square" rtlCol="0">
              <a:spAutoFit/>
            </a:bodyPr>
            <a:lstStyle/>
            <a:p>
              <a:pPr algn="ctr"/>
              <a:r>
                <a:rPr lang="en-GB" sz="1700" b="1" dirty="0" smtClean="0">
                  <a:solidFill>
                    <a:schemeClr val="bg1"/>
                  </a:solidFill>
                </a:rPr>
                <a:t>No – if you just read the night before, you’ll forget 70% of it</a:t>
              </a:r>
              <a:endParaRPr lang="en-GB" sz="1700" b="1" dirty="0">
                <a:solidFill>
                  <a:schemeClr val="bg1"/>
                </a:solidFill>
              </a:endParaRPr>
            </a:p>
          </p:txBody>
        </p:sp>
      </p:grpSp>
      <p:grpSp>
        <p:nvGrpSpPr>
          <p:cNvPr id="37" name="Group 36"/>
          <p:cNvGrpSpPr/>
          <p:nvPr/>
        </p:nvGrpSpPr>
        <p:grpSpPr>
          <a:xfrm>
            <a:off x="899592" y="4221088"/>
            <a:ext cx="2952328" cy="1000854"/>
            <a:chOff x="899592" y="4221088"/>
            <a:chExt cx="2952328" cy="1000854"/>
          </a:xfrm>
        </p:grpSpPr>
        <p:sp>
          <p:nvSpPr>
            <p:cNvPr id="25" name="Oval Callout 24"/>
            <p:cNvSpPr/>
            <p:nvPr/>
          </p:nvSpPr>
          <p:spPr>
            <a:xfrm>
              <a:off x="899592" y="4221088"/>
              <a:ext cx="2952328" cy="100085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1043607" y="4435659"/>
              <a:ext cx="2647290" cy="646331"/>
            </a:xfrm>
            <a:prstGeom prst="rect">
              <a:avLst/>
            </a:prstGeom>
            <a:noFill/>
          </p:spPr>
          <p:txBody>
            <a:bodyPr wrap="square" rtlCol="0">
              <a:spAutoFit/>
            </a:bodyPr>
            <a:lstStyle/>
            <a:p>
              <a:pPr algn="ctr"/>
              <a:r>
                <a:rPr lang="en-GB" b="1" dirty="0" smtClean="0"/>
                <a:t>If I revise now I’ll forget it all by exam time</a:t>
              </a:r>
              <a:endParaRPr lang="en-GB" b="1" dirty="0"/>
            </a:p>
          </p:txBody>
        </p:sp>
      </p:grpSp>
      <p:grpSp>
        <p:nvGrpSpPr>
          <p:cNvPr id="38" name="Group 37"/>
          <p:cNvGrpSpPr/>
          <p:nvPr/>
        </p:nvGrpSpPr>
        <p:grpSpPr>
          <a:xfrm>
            <a:off x="5148062" y="4228346"/>
            <a:ext cx="2952329" cy="1000854"/>
            <a:chOff x="5148062" y="4228346"/>
            <a:chExt cx="2952329" cy="1000854"/>
          </a:xfrm>
        </p:grpSpPr>
        <p:sp>
          <p:nvSpPr>
            <p:cNvPr id="27" name="Oval Callout 26"/>
            <p:cNvSpPr/>
            <p:nvPr/>
          </p:nvSpPr>
          <p:spPr>
            <a:xfrm>
              <a:off x="5148062" y="4228346"/>
              <a:ext cx="2952329" cy="1000854"/>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5292079" y="4398203"/>
              <a:ext cx="2664296" cy="830997"/>
            </a:xfrm>
            <a:prstGeom prst="rect">
              <a:avLst/>
            </a:prstGeom>
            <a:noFill/>
          </p:spPr>
          <p:txBody>
            <a:bodyPr wrap="square" rtlCol="0">
              <a:spAutoFit/>
            </a:bodyPr>
            <a:lstStyle/>
            <a:p>
              <a:pPr algn="ctr"/>
              <a:r>
                <a:rPr lang="en-GB" sz="1600" b="1" dirty="0" smtClean="0">
                  <a:solidFill>
                    <a:schemeClr val="bg1"/>
                  </a:solidFill>
                </a:rPr>
                <a:t>Actually you won’t “unlearn” it – it will just need refreshing</a:t>
              </a:r>
              <a:endParaRPr lang="en-GB" sz="1600" b="1" dirty="0">
                <a:solidFill>
                  <a:schemeClr val="bg1"/>
                </a:solidFill>
              </a:endParaRPr>
            </a:p>
          </p:txBody>
        </p:sp>
      </p:grpSp>
      <p:grpSp>
        <p:nvGrpSpPr>
          <p:cNvPr id="39" name="Group 38"/>
          <p:cNvGrpSpPr/>
          <p:nvPr/>
        </p:nvGrpSpPr>
        <p:grpSpPr>
          <a:xfrm>
            <a:off x="899592" y="5524490"/>
            <a:ext cx="2952328" cy="1000854"/>
            <a:chOff x="899592" y="5524490"/>
            <a:chExt cx="2952328" cy="1000854"/>
          </a:xfrm>
        </p:grpSpPr>
        <p:sp>
          <p:nvSpPr>
            <p:cNvPr id="29" name="Oval Callout 28"/>
            <p:cNvSpPr/>
            <p:nvPr/>
          </p:nvSpPr>
          <p:spPr>
            <a:xfrm>
              <a:off x="899592" y="5524490"/>
              <a:ext cx="2952328" cy="100085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p:cNvSpPr txBox="1"/>
            <p:nvPr/>
          </p:nvSpPr>
          <p:spPr>
            <a:xfrm>
              <a:off x="1043607" y="5805264"/>
              <a:ext cx="2647290" cy="400110"/>
            </a:xfrm>
            <a:prstGeom prst="rect">
              <a:avLst/>
            </a:prstGeom>
            <a:noFill/>
          </p:spPr>
          <p:txBody>
            <a:bodyPr wrap="square" rtlCol="0">
              <a:spAutoFit/>
            </a:bodyPr>
            <a:lstStyle/>
            <a:p>
              <a:pPr algn="ctr"/>
              <a:r>
                <a:rPr lang="en-GB" sz="2000" b="1" dirty="0" smtClean="0"/>
                <a:t>No-one else is revising</a:t>
              </a:r>
              <a:endParaRPr lang="en-GB" sz="2000" b="1" dirty="0"/>
            </a:p>
          </p:txBody>
        </p:sp>
      </p:grpSp>
      <p:grpSp>
        <p:nvGrpSpPr>
          <p:cNvPr id="40" name="Group 39"/>
          <p:cNvGrpSpPr/>
          <p:nvPr/>
        </p:nvGrpSpPr>
        <p:grpSpPr>
          <a:xfrm>
            <a:off x="5148062" y="5524490"/>
            <a:ext cx="2952329" cy="1000854"/>
            <a:chOff x="5148062" y="5524490"/>
            <a:chExt cx="2952329" cy="1000854"/>
          </a:xfrm>
        </p:grpSpPr>
        <p:sp>
          <p:nvSpPr>
            <p:cNvPr id="31" name="Oval Callout 30"/>
            <p:cNvSpPr/>
            <p:nvPr/>
          </p:nvSpPr>
          <p:spPr>
            <a:xfrm>
              <a:off x="5148062" y="5524490"/>
              <a:ext cx="2952329" cy="1000854"/>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p:cNvSpPr txBox="1"/>
            <p:nvPr/>
          </p:nvSpPr>
          <p:spPr>
            <a:xfrm>
              <a:off x="5292079" y="5733256"/>
              <a:ext cx="2664296" cy="523220"/>
            </a:xfrm>
            <a:prstGeom prst="rect">
              <a:avLst/>
            </a:prstGeom>
            <a:noFill/>
          </p:spPr>
          <p:txBody>
            <a:bodyPr wrap="square" rtlCol="0">
              <a:spAutoFit/>
            </a:bodyPr>
            <a:lstStyle/>
            <a:p>
              <a:pPr algn="ctr"/>
              <a:r>
                <a:rPr lang="en-GB" sz="2800" b="1" dirty="0" err="1" smtClean="0">
                  <a:solidFill>
                    <a:schemeClr val="bg1"/>
                  </a:solidFill>
                </a:rPr>
                <a:t>Wanna</a:t>
              </a:r>
              <a:r>
                <a:rPr lang="en-GB" sz="2800" b="1" dirty="0" smtClean="0">
                  <a:solidFill>
                    <a:schemeClr val="bg1"/>
                  </a:solidFill>
                </a:rPr>
                <a:t> bet?!</a:t>
              </a:r>
              <a:endParaRPr lang="en-GB" sz="2800" b="1" dirty="0">
                <a:solidFill>
                  <a:schemeClr val="bg1"/>
                </a:solidFill>
              </a:endParaRPr>
            </a:p>
          </p:txBody>
        </p:sp>
      </p:grpSp>
    </p:spTree>
    <p:extLst>
      <p:ext uri="{BB962C8B-B14F-4D97-AF65-F5344CB8AC3E}">
        <p14:creationId xmlns:p14="http://schemas.microsoft.com/office/powerpoint/2010/main" val="538933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3296</TotalTime>
  <Words>2261</Words>
  <Application>Microsoft Office PowerPoint</Application>
  <PresentationFormat>On-screen Show (4:3)</PresentationFormat>
  <Paragraphs>493</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vt:lpstr>
      <vt:lpstr>Comic Sans MS</vt:lpstr>
      <vt:lpstr>Office Theme</vt:lpstr>
      <vt:lpstr>Year 10  Parents’ Information Evening</vt:lpstr>
      <vt:lpstr>GCSEs - What do students and  parents need to be aware of?</vt:lpstr>
      <vt:lpstr>Core subjects</vt:lpstr>
      <vt:lpstr>Core subjects</vt:lpstr>
      <vt:lpstr>Core subjects</vt:lpstr>
      <vt:lpstr>New GCSE grades</vt:lpstr>
      <vt:lpstr>Preparation Preparation Preparation</vt:lpstr>
      <vt:lpstr>PowerPoint Presentation</vt:lpstr>
      <vt:lpstr>PowerPoint Presentation</vt:lpstr>
      <vt:lpstr>Year 10 Exams Students will study at home during these dates and are only required in school for their exam.  Personal exam timetables will be sent to each student in due course.  Please do not rely on the provisional timetable on the website as timings can change. </vt:lpstr>
      <vt:lpstr>So there are 47 days until your first exam</vt:lpstr>
      <vt:lpstr>But only 28 school days [approx. 6.4 weeks – 5.4 of them in school]</vt:lpstr>
      <vt:lpstr>Preparing (and planning) for GCSEs is vital for success</vt:lpstr>
      <vt:lpstr>But what sometimes happens?</vt:lpstr>
      <vt:lpstr>    PREVIOUS THEORY:  WE ARE BORN  WITH INTELLIGENCE AND IT IS FIXED</vt:lpstr>
      <vt:lpstr>Responses we hear a lot from students</vt:lpstr>
      <vt:lpstr>BUT ... most teachers and educators believe there is no such things as: </vt:lpstr>
      <vt:lpstr>FIXED/GROWTH MINDSET </vt:lpstr>
      <vt:lpstr>TODAY’S THEORY:  GROWTH MINDSET</vt:lpstr>
      <vt:lpstr>Steps to developing a Growth Mindset</vt:lpstr>
      <vt:lpstr>Accept that hard work is the key  to success!</vt:lpstr>
      <vt:lpstr>PowerPoint Presentation</vt:lpstr>
      <vt:lpstr>PowerPoint Presentation</vt:lpstr>
      <vt:lpstr>PowerPoint Presentation</vt:lpstr>
      <vt:lpstr>On GCSE results day who do you want to be?</vt:lpstr>
      <vt:lpstr>So when do you start revision?</vt:lpstr>
      <vt:lpstr>Revision Success</vt:lpstr>
      <vt:lpstr>Things to consider:</vt:lpstr>
      <vt:lpstr>However, don’t forget …</vt:lpstr>
      <vt:lpstr>Why do we ask you to prepare a revision timetable? </vt:lpstr>
      <vt:lpstr>Blank Revision Timetables</vt:lpstr>
      <vt:lpstr>PowerPoint Presentation</vt:lpstr>
      <vt:lpstr>PowerPoint Presentation</vt:lpstr>
      <vt:lpstr>Some helpful ways to revise</vt:lpstr>
      <vt:lpstr>Remember…</vt:lpstr>
      <vt:lpstr>Be the driver, not the passenger of your life! </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4  Information Evening</dc:title>
  <dc:creator>m.warren</dc:creator>
  <cp:lastModifiedBy>Mrs P Cunningham</cp:lastModifiedBy>
  <cp:revision>296</cp:revision>
  <cp:lastPrinted>2019-02-05T16:49:02Z</cp:lastPrinted>
  <dcterms:created xsi:type="dcterms:W3CDTF">2013-01-08T10:57:01Z</dcterms:created>
  <dcterms:modified xsi:type="dcterms:W3CDTF">2019-02-06T13:28:49Z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1053112</vt:lpwstr>
  </property>
  <property fmtid="{D5CDD505-2E9C-101B-9397-08002B2CF9AE}" pid="3" name="NXPowerLiteSettings">
    <vt:lpwstr>C74006B004C800</vt:lpwstr>
  </property>
  <property fmtid="{D5CDD505-2E9C-101B-9397-08002B2CF9AE}" pid="4" name="NXPowerLiteVersion">
    <vt:lpwstr>S5.2.1</vt:lpwstr>
  </property>
</Properties>
</file>