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sldIdLst>
    <p:sldId id="266" r:id="rId2"/>
    <p:sldId id="280" r:id="rId3"/>
    <p:sldId id="282" r:id="rId4"/>
    <p:sldId id="283" r:id="rId5"/>
    <p:sldId id="284"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94"/>
  </p:normalViewPr>
  <p:slideViewPr>
    <p:cSldViewPr snapToGrid="0" snapToObjects="1">
      <p:cViewPr varScale="1">
        <p:scale>
          <a:sx n="122" d="100"/>
          <a:sy n="122" d="100"/>
        </p:scale>
        <p:origin x="744"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GB"/>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EF71A58-38CE-4540-B34C-2F4F66A9B483}" type="datetimeFigureOut">
              <a:rPr lang="en-US" smtClean="0"/>
              <a:t>5/15/20</a:t>
            </a:fld>
            <a:endParaRPr lang="en-US"/>
          </a:p>
        </p:txBody>
      </p:sp>
      <p:sp>
        <p:nvSpPr>
          <p:cNvPr id="5" name="Footer Placeholder 4"/>
          <p:cNvSpPr>
            <a:spLocks noGrp="1"/>
          </p:cNvSpPr>
          <p:nvPr>
            <p:ph type="ftr" sz="quarter" idx="11"/>
          </p:nvPr>
        </p:nvSpPr>
        <p:spPr>
          <a:xfrm>
            <a:off x="1451579" y="329307"/>
            <a:ext cx="5626774" cy="309201"/>
          </a:xfrm>
        </p:spPr>
        <p:txBody>
          <a:bodyPr/>
          <a:lstStyle/>
          <a:p>
            <a:endParaRPr lang="en-US"/>
          </a:p>
        </p:txBody>
      </p:sp>
      <p:sp>
        <p:nvSpPr>
          <p:cNvPr id="6" name="Slide Number Placeholder 5"/>
          <p:cNvSpPr>
            <a:spLocks noGrp="1"/>
          </p:cNvSpPr>
          <p:nvPr>
            <p:ph type="sldNum" sz="quarter" idx="12"/>
          </p:nvPr>
        </p:nvSpPr>
        <p:spPr>
          <a:xfrm>
            <a:off x="476834" y="798973"/>
            <a:ext cx="811019" cy="503578"/>
          </a:xfrm>
        </p:spPr>
        <p:txBody>
          <a:bodyPr/>
          <a:lstStyle/>
          <a:p>
            <a:fld id="{E76B72FC-6C0A-3545-BFB3-DC94FD3C8BDA}" type="slidenum">
              <a:rPr lang="en-US" smtClean="0"/>
              <a:t>‹#›</a:t>
            </a:fld>
            <a:endParaRPr lang="en-US"/>
          </a:p>
        </p:txBody>
      </p:sp>
    </p:spTree>
    <p:extLst>
      <p:ext uri="{BB962C8B-B14F-4D97-AF65-F5344CB8AC3E}">
        <p14:creationId xmlns:p14="http://schemas.microsoft.com/office/powerpoint/2010/main" val="3270243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EF71A58-38CE-4540-B34C-2F4F66A9B483}" type="datetimeFigureOut">
              <a:rPr lang="en-US" smtClean="0"/>
              <a:t>5/15/20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6B72FC-6C0A-3545-BFB3-DC94FD3C8BDA}" type="slidenum">
              <a:rPr lang="en-US" smtClean="0"/>
              <a:t>‹#›</a:t>
            </a:fld>
            <a:endParaRPr lang="en-US"/>
          </a:p>
        </p:txBody>
      </p:sp>
    </p:spTree>
    <p:extLst>
      <p:ext uri="{BB962C8B-B14F-4D97-AF65-F5344CB8AC3E}">
        <p14:creationId xmlns:p14="http://schemas.microsoft.com/office/powerpoint/2010/main" val="2301181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EF71A58-38CE-4540-B34C-2F4F66A9B483}" type="datetimeFigureOut">
              <a:rPr lang="en-US" smtClean="0"/>
              <a:t>5/15/20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6B72FC-6C0A-3545-BFB3-DC94FD3C8BDA}" type="slidenum">
              <a:rPr lang="en-US" smtClean="0"/>
              <a:t>‹#›</a:t>
            </a:fld>
            <a:endParaRPr lang="en-US"/>
          </a:p>
        </p:txBody>
      </p:sp>
    </p:spTree>
    <p:extLst>
      <p:ext uri="{BB962C8B-B14F-4D97-AF65-F5344CB8AC3E}">
        <p14:creationId xmlns:p14="http://schemas.microsoft.com/office/powerpoint/2010/main" val="2355394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EF71A58-38CE-4540-B34C-2F4F66A9B483}" type="datetimeFigureOut">
              <a:rPr lang="en-US" smtClean="0"/>
              <a:t>5/15/20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6B72FC-6C0A-3545-BFB3-DC94FD3C8BDA}" type="slidenum">
              <a:rPr lang="en-US" smtClean="0"/>
              <a:t>‹#›</a:t>
            </a:fld>
            <a:endParaRPr lang="en-US"/>
          </a:p>
        </p:txBody>
      </p:sp>
    </p:spTree>
    <p:extLst>
      <p:ext uri="{BB962C8B-B14F-4D97-AF65-F5344CB8AC3E}">
        <p14:creationId xmlns:p14="http://schemas.microsoft.com/office/powerpoint/2010/main" val="1553132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GB"/>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EF71A58-38CE-4540-B34C-2F4F66A9B483}" type="datetimeFigureOut">
              <a:rPr lang="en-US" smtClean="0"/>
              <a:t>5/15/20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6B72FC-6C0A-3545-BFB3-DC94FD3C8BDA}" type="slidenum">
              <a:rPr lang="en-US" smtClean="0"/>
              <a:t>‹#›</a:t>
            </a:fld>
            <a:endParaRPr lang="en-US"/>
          </a:p>
        </p:txBody>
      </p:sp>
    </p:spTree>
    <p:extLst>
      <p:ext uri="{BB962C8B-B14F-4D97-AF65-F5344CB8AC3E}">
        <p14:creationId xmlns:p14="http://schemas.microsoft.com/office/powerpoint/2010/main" val="1280551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EF71A58-38CE-4540-B34C-2F4F66A9B483}" type="datetimeFigureOut">
              <a:rPr lang="en-US" smtClean="0"/>
              <a:t>5/15/20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6B72FC-6C0A-3545-BFB3-DC94FD3C8BDA}" type="slidenum">
              <a:rPr lang="en-US" smtClean="0"/>
              <a:t>‹#›</a:t>
            </a:fld>
            <a:endParaRPr lang="en-US"/>
          </a:p>
        </p:txBody>
      </p:sp>
    </p:spTree>
    <p:extLst>
      <p:ext uri="{BB962C8B-B14F-4D97-AF65-F5344CB8AC3E}">
        <p14:creationId xmlns:p14="http://schemas.microsoft.com/office/powerpoint/2010/main" val="611041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GB"/>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EF71A58-38CE-4540-B34C-2F4F66A9B483}" type="datetimeFigureOut">
              <a:rPr lang="en-US" smtClean="0"/>
              <a:t>5/15/20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6B72FC-6C0A-3545-BFB3-DC94FD3C8BDA}" type="slidenum">
              <a:rPr lang="en-US" smtClean="0"/>
              <a:t>‹#›</a:t>
            </a:fld>
            <a:endParaRPr lang="en-US"/>
          </a:p>
        </p:txBody>
      </p:sp>
    </p:spTree>
    <p:extLst>
      <p:ext uri="{BB962C8B-B14F-4D97-AF65-F5344CB8AC3E}">
        <p14:creationId xmlns:p14="http://schemas.microsoft.com/office/powerpoint/2010/main" val="812679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EF71A58-38CE-4540-B34C-2F4F66A9B483}" type="datetimeFigureOut">
              <a:rPr lang="en-US" smtClean="0"/>
              <a:t>5/15/20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6B72FC-6C0A-3545-BFB3-DC94FD3C8BDA}" type="slidenum">
              <a:rPr lang="en-US" smtClean="0"/>
              <a:t>‹#›</a:t>
            </a:fld>
            <a:endParaRPr lang="en-US"/>
          </a:p>
        </p:txBody>
      </p:sp>
    </p:spTree>
    <p:extLst>
      <p:ext uri="{BB962C8B-B14F-4D97-AF65-F5344CB8AC3E}">
        <p14:creationId xmlns:p14="http://schemas.microsoft.com/office/powerpoint/2010/main" val="1443002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F71A58-38CE-4540-B34C-2F4F66A9B483}" type="datetimeFigureOut">
              <a:rPr lang="en-US" smtClean="0"/>
              <a:t>5/15/20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6B72FC-6C0A-3545-BFB3-DC94FD3C8BDA}" type="slidenum">
              <a:rPr lang="en-US" smtClean="0"/>
              <a:t>‹#›</a:t>
            </a:fld>
            <a:endParaRPr lang="en-US"/>
          </a:p>
        </p:txBody>
      </p:sp>
    </p:spTree>
    <p:extLst>
      <p:ext uri="{BB962C8B-B14F-4D97-AF65-F5344CB8AC3E}">
        <p14:creationId xmlns:p14="http://schemas.microsoft.com/office/powerpoint/2010/main" val="3792028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EF71A58-38CE-4540-B34C-2F4F66A9B483}" type="datetimeFigureOut">
              <a:rPr lang="en-US" smtClean="0"/>
              <a:t>5/15/20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6B72FC-6C0A-3545-BFB3-DC94FD3C8BDA}" type="slidenum">
              <a:rPr lang="en-US" smtClean="0"/>
              <a:t>‹#›</a:t>
            </a:fld>
            <a:endParaRPr lang="en-US"/>
          </a:p>
        </p:txBody>
      </p:sp>
    </p:spTree>
    <p:extLst>
      <p:ext uri="{BB962C8B-B14F-4D97-AF65-F5344CB8AC3E}">
        <p14:creationId xmlns:p14="http://schemas.microsoft.com/office/powerpoint/2010/main" val="1176424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GB"/>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CEF71A58-38CE-4540-B34C-2F4F66A9B483}" type="datetimeFigureOut">
              <a:rPr lang="en-US" smtClean="0"/>
              <a:t>5/15/20</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E76B72FC-6C0A-3545-BFB3-DC94FD3C8BDA}" type="slidenum">
              <a:rPr lang="en-US" smtClean="0"/>
              <a:t>‹#›</a:t>
            </a:fld>
            <a:endParaRPr lang="en-US"/>
          </a:p>
        </p:txBody>
      </p:sp>
    </p:spTree>
    <p:extLst>
      <p:ext uri="{BB962C8B-B14F-4D97-AF65-F5344CB8AC3E}">
        <p14:creationId xmlns:p14="http://schemas.microsoft.com/office/powerpoint/2010/main" val="3172111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CEF71A58-38CE-4540-B34C-2F4F66A9B483}" type="datetimeFigureOut">
              <a:rPr lang="en-US" smtClean="0"/>
              <a:t>5/15/20</a:t>
            </a:fld>
            <a:endParaRPr lang="en-US"/>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E76B72FC-6C0A-3545-BFB3-DC94FD3C8BDA}" type="slidenum">
              <a:rPr lang="en-US" smtClean="0"/>
              <a:t>‹#›</a:t>
            </a:fld>
            <a:endParaRPr lang="en-US"/>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8185699"/>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tiff"/><Relationship Id="rId4" Type="http://schemas.openxmlformats.org/officeDocument/2006/relationships/image" Target="../media/image5.tiff"/></Relationships>
</file>

<file path=ppt/slides/_rels/slide2.xml.rels><?xml version="1.0" encoding="UTF-8" standalone="yes"?>
<Relationships xmlns="http://schemas.openxmlformats.org/package/2006/relationships"><Relationship Id="rId8" Type="http://schemas.openxmlformats.org/officeDocument/2006/relationships/image" Target="../media/image10.tiff"/><Relationship Id="rId3" Type="http://schemas.openxmlformats.org/officeDocument/2006/relationships/image" Target="../media/image8.png"/><Relationship Id="rId7" Type="http://schemas.openxmlformats.org/officeDocument/2006/relationships/hyperlink" Target="https://www.youtube.com/watch?v=Ek1wn5cV66c"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s://www.youtube.com/watch?v=F2lJz6PgMzg" TargetMode="External"/><Relationship Id="rId11" Type="http://schemas.openxmlformats.org/officeDocument/2006/relationships/hyperlink" Target="https://www.youtube.com/watch?v=vh_iO-yQR6c" TargetMode="External"/><Relationship Id="rId5" Type="http://schemas.openxmlformats.org/officeDocument/2006/relationships/image" Target="../media/image9.png"/><Relationship Id="rId10" Type="http://schemas.openxmlformats.org/officeDocument/2006/relationships/image" Target="../media/image11.png"/><Relationship Id="rId4" Type="http://schemas.openxmlformats.org/officeDocument/2006/relationships/hyperlink" Target="https://www.youtube.com/watch?v=eqPYtZYSQLo" TargetMode="External"/><Relationship Id="rId9" Type="http://schemas.openxmlformats.org/officeDocument/2006/relationships/hyperlink" Target="https://www.youtube.com/watch?v=lTQIgVFvFY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tate.org.uk/kids/explore/kids-view/meet-street-artist" TargetMode="External"/><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www.tate.org.uk/kids/games-quizzes/street-art&#160;"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hyperlink" Target="https://www.youtube.com/watch?v=Mnt6O8N6eDg" TargetMode="Externa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6.tiff"/><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0754B-8C72-5849-B234-ECCCC77093E2}"/>
              </a:ext>
            </a:extLst>
          </p:cNvPr>
          <p:cNvSpPr>
            <a:spLocks noGrp="1"/>
          </p:cNvSpPr>
          <p:nvPr>
            <p:ph type="title"/>
          </p:nvPr>
        </p:nvSpPr>
        <p:spPr>
          <a:xfrm>
            <a:off x="146179" y="253669"/>
            <a:ext cx="6613570" cy="2197763"/>
          </a:xfrm>
        </p:spPr>
        <p:txBody>
          <a:bodyPr>
            <a:noAutofit/>
          </a:bodyPr>
          <a:lstStyle/>
          <a:p>
            <a:r>
              <a:rPr lang="en-US" sz="2000" b="1" u="sng" dirty="0">
                <a:solidFill>
                  <a:schemeClr val="tx1"/>
                </a:solidFill>
                <a:latin typeface="Gill Sans MT" panose="020B0502020104020203" pitchFamily="34" charset="77"/>
              </a:rPr>
              <a:t>Roundwood Park SCHOOL</a:t>
            </a:r>
            <a:br>
              <a:rPr lang="en-US" sz="2000" b="1" u="sng" dirty="0">
                <a:solidFill>
                  <a:schemeClr val="tx1"/>
                </a:solidFill>
                <a:latin typeface="Gill Sans MT" panose="020B0502020104020203" pitchFamily="34" charset="77"/>
              </a:rPr>
            </a:br>
            <a:r>
              <a:rPr lang="en-US" sz="2000" b="1" u="sng" dirty="0">
                <a:solidFill>
                  <a:schemeClr val="tx1"/>
                </a:solidFill>
                <a:latin typeface="Gill Sans MT" panose="020B0502020104020203" pitchFamily="34" charset="77"/>
              </a:rPr>
              <a:t>EXPRESSIVE ARTS YEAR 6 ASSIGNMENT </a:t>
            </a:r>
            <a:r>
              <a:rPr lang="en-US" sz="2000" u="sng" dirty="0">
                <a:latin typeface="Gill Sans MT" panose="020B0502020104020203" pitchFamily="34" charset="77"/>
              </a:rPr>
              <a:t> </a:t>
            </a:r>
            <a:br>
              <a:rPr lang="en-US" sz="1800" u="sng" dirty="0">
                <a:latin typeface="Gill Sans MT" panose="020B0502020104020203" pitchFamily="34" charset="77"/>
              </a:rPr>
            </a:br>
            <a:br>
              <a:rPr lang="en-US" sz="1400" u="sng" dirty="0">
                <a:latin typeface="Gill Sans MT" panose="020B0502020104020203" pitchFamily="34" charset="77"/>
              </a:rPr>
            </a:br>
            <a:r>
              <a:rPr lang="en-US" sz="1800" u="sng" dirty="0">
                <a:latin typeface="Gill Sans MT" panose="020B0502020104020203" pitchFamily="34" charset="77"/>
              </a:rPr>
              <a:t>This is The kind of thing we have been doing in KS3 this term - Have a look and try some of the tasks for yourself!</a:t>
            </a:r>
            <a:br>
              <a:rPr lang="en-US" sz="2800" u="sng" dirty="0">
                <a:latin typeface="Gill Sans MT" panose="020B0502020104020203" pitchFamily="34" charset="77"/>
              </a:rPr>
            </a:br>
            <a:r>
              <a:rPr lang="en-US" sz="1000" u="sng" dirty="0">
                <a:solidFill>
                  <a:schemeClr val="bg1">
                    <a:lumMod val="85000"/>
                  </a:schemeClr>
                </a:solidFill>
                <a:latin typeface="Gill Sans MT" panose="020B0502020104020203" pitchFamily="34" charset="77"/>
              </a:rPr>
              <a:t>.</a:t>
            </a:r>
            <a:br>
              <a:rPr lang="en-US" sz="2800" dirty="0">
                <a:latin typeface="Gill Sans MT" panose="020B0502020104020203" pitchFamily="34" charset="77"/>
              </a:rPr>
            </a:br>
            <a:r>
              <a:rPr lang="en-US" sz="2800" dirty="0">
                <a:latin typeface="Gill Sans MT" panose="020B0502020104020203" pitchFamily="34" charset="77"/>
              </a:rPr>
              <a:t>THEME – </a:t>
            </a:r>
            <a:r>
              <a:rPr lang="en-US" sz="3600" i="1" dirty="0">
                <a:solidFill>
                  <a:srgbClr val="FF40FF"/>
                </a:solidFill>
                <a:latin typeface="Gill Sans MT" panose="020B0502020104020203" pitchFamily="34" charset="77"/>
              </a:rPr>
              <a:t>Street Entertainment</a:t>
            </a:r>
            <a:endParaRPr lang="en-US" sz="2800" dirty="0">
              <a:solidFill>
                <a:srgbClr val="FF40FF"/>
              </a:solidFill>
              <a:latin typeface="Gill Sans MT" panose="020B0502020104020203" pitchFamily="34" charset="77"/>
            </a:endParaRPr>
          </a:p>
        </p:txBody>
      </p:sp>
      <p:pic>
        <p:nvPicPr>
          <p:cNvPr id="4" name="Content Placeholder 4" descr="A picture containing furniture, curtain, sitting, red&#10;&#10;Description automatically generated">
            <a:extLst>
              <a:ext uri="{FF2B5EF4-FFF2-40B4-BE49-F238E27FC236}">
                <a16:creationId xmlns:a16="http://schemas.microsoft.com/office/drawing/2014/main" id="{3F110C61-D108-FC4A-A662-0063F9F26488}"/>
              </a:ext>
            </a:extLst>
          </p:cNvPr>
          <p:cNvPicPr>
            <a:picLocks noChangeAspect="1"/>
          </p:cNvPicPr>
          <p:nvPr/>
        </p:nvPicPr>
        <p:blipFill rotWithShape="1">
          <a:blip r:embed="rId2"/>
          <a:srcRect r="3752" b="10802"/>
          <a:stretch/>
        </p:blipFill>
        <p:spPr>
          <a:xfrm>
            <a:off x="200734" y="3200450"/>
            <a:ext cx="3976849" cy="2682721"/>
          </a:xfrm>
          <a:prstGeom prst="rect">
            <a:avLst/>
          </a:prstGeom>
          <a:ln>
            <a:solidFill>
              <a:schemeClr val="bg1"/>
            </a:solidFill>
          </a:ln>
        </p:spPr>
      </p:pic>
      <p:pic>
        <p:nvPicPr>
          <p:cNvPr id="5" name="Picture 4">
            <a:extLst>
              <a:ext uri="{FF2B5EF4-FFF2-40B4-BE49-F238E27FC236}">
                <a16:creationId xmlns:a16="http://schemas.microsoft.com/office/drawing/2014/main" id="{66604230-1C23-5944-8B06-F6C9644433F5}"/>
              </a:ext>
            </a:extLst>
          </p:cNvPr>
          <p:cNvPicPr>
            <a:picLocks noChangeAspect="1"/>
          </p:cNvPicPr>
          <p:nvPr/>
        </p:nvPicPr>
        <p:blipFill>
          <a:blip r:embed="rId3"/>
          <a:stretch>
            <a:fillRect/>
          </a:stretch>
        </p:blipFill>
        <p:spPr>
          <a:xfrm>
            <a:off x="4469328" y="3200451"/>
            <a:ext cx="3569071" cy="2682720"/>
          </a:xfrm>
          <a:prstGeom prst="rect">
            <a:avLst/>
          </a:prstGeom>
          <a:ln>
            <a:solidFill>
              <a:schemeClr val="tx1"/>
            </a:solidFill>
          </a:ln>
        </p:spPr>
      </p:pic>
      <p:pic>
        <p:nvPicPr>
          <p:cNvPr id="6" name="Picture 5">
            <a:extLst>
              <a:ext uri="{FF2B5EF4-FFF2-40B4-BE49-F238E27FC236}">
                <a16:creationId xmlns:a16="http://schemas.microsoft.com/office/drawing/2014/main" id="{9BA9913D-96A7-7144-A2A0-C0F000F2D998}"/>
              </a:ext>
            </a:extLst>
          </p:cNvPr>
          <p:cNvPicPr>
            <a:picLocks noChangeAspect="1"/>
          </p:cNvPicPr>
          <p:nvPr/>
        </p:nvPicPr>
        <p:blipFill rotWithShape="1">
          <a:blip r:embed="rId4"/>
          <a:srcRect r="7334" b="25505"/>
          <a:stretch/>
        </p:blipFill>
        <p:spPr>
          <a:xfrm>
            <a:off x="8438951" y="3172594"/>
            <a:ext cx="3408915" cy="2682720"/>
          </a:xfrm>
          <a:prstGeom prst="rect">
            <a:avLst/>
          </a:prstGeom>
          <a:ln>
            <a:solidFill>
              <a:schemeClr val="bg1"/>
            </a:solidFill>
          </a:ln>
        </p:spPr>
      </p:pic>
      <p:sp>
        <p:nvSpPr>
          <p:cNvPr id="7" name="TextBox 6">
            <a:extLst>
              <a:ext uri="{FF2B5EF4-FFF2-40B4-BE49-F238E27FC236}">
                <a16:creationId xmlns:a16="http://schemas.microsoft.com/office/drawing/2014/main" id="{5C220B40-9AB1-F14A-9D60-560ED5229ED4}"/>
              </a:ext>
            </a:extLst>
          </p:cNvPr>
          <p:cNvSpPr txBox="1"/>
          <p:nvPr/>
        </p:nvSpPr>
        <p:spPr>
          <a:xfrm>
            <a:off x="933963" y="3140098"/>
            <a:ext cx="2360140" cy="707886"/>
          </a:xfrm>
          <a:prstGeom prst="rect">
            <a:avLst/>
          </a:prstGeom>
          <a:noFill/>
        </p:spPr>
        <p:txBody>
          <a:bodyPr wrap="square" rtlCol="0">
            <a:spAutoFit/>
          </a:bodyPr>
          <a:lstStyle/>
          <a:p>
            <a:pPr algn="ctr"/>
            <a:r>
              <a:rPr lang="en-US" sz="4000" dirty="0">
                <a:solidFill>
                  <a:srgbClr val="FFC000"/>
                </a:solidFill>
              </a:rPr>
              <a:t>Drama</a:t>
            </a:r>
          </a:p>
        </p:txBody>
      </p:sp>
      <p:sp>
        <p:nvSpPr>
          <p:cNvPr id="8" name="TextBox 7">
            <a:extLst>
              <a:ext uri="{FF2B5EF4-FFF2-40B4-BE49-F238E27FC236}">
                <a16:creationId xmlns:a16="http://schemas.microsoft.com/office/drawing/2014/main" id="{60EE9F09-4B73-C24F-9CFC-60866461B59B}"/>
              </a:ext>
            </a:extLst>
          </p:cNvPr>
          <p:cNvSpPr txBox="1"/>
          <p:nvPr/>
        </p:nvSpPr>
        <p:spPr>
          <a:xfrm>
            <a:off x="4869026" y="3112143"/>
            <a:ext cx="2360140" cy="707886"/>
          </a:xfrm>
          <a:prstGeom prst="rect">
            <a:avLst/>
          </a:prstGeom>
          <a:noFill/>
        </p:spPr>
        <p:txBody>
          <a:bodyPr wrap="square" rtlCol="0">
            <a:spAutoFit/>
          </a:bodyPr>
          <a:lstStyle/>
          <a:p>
            <a:pPr algn="ctr"/>
            <a:r>
              <a:rPr lang="en-US" sz="4000" dirty="0">
                <a:solidFill>
                  <a:schemeClr val="bg1"/>
                </a:solidFill>
              </a:rPr>
              <a:t>ART</a:t>
            </a:r>
          </a:p>
        </p:txBody>
      </p:sp>
      <p:sp>
        <p:nvSpPr>
          <p:cNvPr id="9" name="TextBox 8">
            <a:extLst>
              <a:ext uri="{FF2B5EF4-FFF2-40B4-BE49-F238E27FC236}">
                <a16:creationId xmlns:a16="http://schemas.microsoft.com/office/drawing/2014/main" id="{4A516BB0-6AA7-4046-A68B-EB6AEDC6E8BE}"/>
              </a:ext>
            </a:extLst>
          </p:cNvPr>
          <p:cNvSpPr txBox="1"/>
          <p:nvPr/>
        </p:nvSpPr>
        <p:spPr>
          <a:xfrm>
            <a:off x="8922155" y="3051627"/>
            <a:ext cx="2360140" cy="707886"/>
          </a:xfrm>
          <a:prstGeom prst="rect">
            <a:avLst/>
          </a:prstGeom>
          <a:noFill/>
        </p:spPr>
        <p:txBody>
          <a:bodyPr wrap="square" rtlCol="0">
            <a:spAutoFit/>
          </a:bodyPr>
          <a:lstStyle/>
          <a:p>
            <a:pPr algn="ctr"/>
            <a:r>
              <a:rPr lang="en-US" sz="4000" dirty="0">
                <a:solidFill>
                  <a:srgbClr val="57F89D"/>
                </a:solidFill>
              </a:rPr>
              <a:t>Music</a:t>
            </a:r>
          </a:p>
        </p:txBody>
      </p:sp>
      <p:sp>
        <p:nvSpPr>
          <p:cNvPr id="14" name="TextBox 13">
            <a:extLst>
              <a:ext uri="{FF2B5EF4-FFF2-40B4-BE49-F238E27FC236}">
                <a16:creationId xmlns:a16="http://schemas.microsoft.com/office/drawing/2014/main" id="{5306300E-1D0B-F648-93C4-C202DBC41975}"/>
              </a:ext>
            </a:extLst>
          </p:cNvPr>
          <p:cNvSpPr txBox="1"/>
          <p:nvPr/>
        </p:nvSpPr>
        <p:spPr>
          <a:xfrm>
            <a:off x="273425" y="3820029"/>
            <a:ext cx="3824409" cy="2400657"/>
          </a:xfrm>
          <a:prstGeom prst="rect">
            <a:avLst/>
          </a:prstGeom>
          <a:noFill/>
        </p:spPr>
        <p:txBody>
          <a:bodyPr wrap="square" rtlCol="0">
            <a:spAutoFit/>
          </a:bodyPr>
          <a:lstStyle/>
          <a:p>
            <a:r>
              <a:rPr lang="en-US" sz="1200" b="1" dirty="0">
                <a:latin typeface="Gill Sans MT" panose="020B0502020104020203" pitchFamily="34" charset="77"/>
              </a:rPr>
              <a:t>1. Research and recreate yourself as a ‘Living Statue’ using creative choices of costume, props and where possible, make up/face paint!</a:t>
            </a:r>
          </a:p>
          <a:p>
            <a:pPr marL="342900" indent="-342900">
              <a:buAutoNum type="arabicPeriod"/>
            </a:pPr>
            <a:endParaRPr lang="en-US" sz="1200" b="1" dirty="0">
              <a:latin typeface="Gill Sans MT" panose="020B0502020104020203" pitchFamily="34" charset="77"/>
            </a:endParaRPr>
          </a:p>
          <a:p>
            <a:r>
              <a:rPr lang="en-US" sz="1200" b="1" dirty="0">
                <a:latin typeface="Gill Sans MT" panose="020B0502020104020203" pitchFamily="34" charset="77"/>
              </a:rPr>
              <a:t>2. Create your own ‘ACTION PHOTO’ street routine like </a:t>
            </a:r>
            <a:r>
              <a:rPr lang="en-US" sz="1200" b="1" dirty="0" err="1">
                <a:latin typeface="Gill Sans MT" panose="020B0502020104020203" pitchFamily="34" charset="77"/>
              </a:rPr>
              <a:t>Silviu</a:t>
            </a:r>
            <a:r>
              <a:rPr lang="en-US" sz="1200" b="1" dirty="0">
                <a:latin typeface="Gill Sans MT" panose="020B0502020104020203" pitchFamily="34" charset="77"/>
              </a:rPr>
              <a:t> </a:t>
            </a:r>
            <a:r>
              <a:rPr lang="en-US" sz="1200" b="1" dirty="0" err="1">
                <a:latin typeface="Gill Sans MT" panose="020B0502020104020203" pitchFamily="34" charset="77"/>
              </a:rPr>
              <a:t>Caraba</a:t>
            </a:r>
            <a:r>
              <a:rPr lang="en-US" sz="1200" b="1" dirty="0">
                <a:latin typeface="Gill Sans MT" panose="020B0502020104020203" pitchFamily="34" charset="77"/>
              </a:rPr>
              <a:t> with a family member</a:t>
            </a:r>
          </a:p>
          <a:p>
            <a:endParaRPr lang="en-US" sz="1200" b="1" dirty="0">
              <a:latin typeface="Gill Sans MT" panose="020B0502020104020203" pitchFamily="34" charset="77"/>
            </a:endParaRPr>
          </a:p>
          <a:p>
            <a:r>
              <a:rPr lang="en-US" sz="1200" b="1" dirty="0">
                <a:latin typeface="Gill Sans MT" panose="020B0502020104020203" pitchFamily="34" charset="77"/>
              </a:rPr>
              <a:t>3. Learn how to make an act with giant bubble blowing!</a:t>
            </a:r>
          </a:p>
          <a:p>
            <a:endParaRPr lang="en-US" sz="900" b="1" dirty="0">
              <a:solidFill>
                <a:schemeClr val="bg1"/>
              </a:solidFill>
              <a:latin typeface="Gill Sans MT" panose="020B0502020104020203" pitchFamily="34" charset="77"/>
            </a:endParaRPr>
          </a:p>
          <a:p>
            <a:pPr algn="ctr"/>
            <a:r>
              <a:rPr lang="en-US" sz="1200" b="1" dirty="0">
                <a:latin typeface="Gill Sans MT" panose="020B0502020104020203" pitchFamily="34" charset="77"/>
              </a:rPr>
              <a:t>Drama resources on slide 4</a:t>
            </a:r>
            <a:endParaRPr lang="en-US" sz="1600" b="1" dirty="0">
              <a:latin typeface="Gill Sans MT" panose="020B0502020104020203" pitchFamily="34" charset="77"/>
            </a:endParaRPr>
          </a:p>
          <a:p>
            <a:endParaRPr lang="en-US" dirty="0"/>
          </a:p>
        </p:txBody>
      </p:sp>
      <p:sp>
        <p:nvSpPr>
          <p:cNvPr id="21" name="Rectangle 20">
            <a:extLst>
              <a:ext uri="{FF2B5EF4-FFF2-40B4-BE49-F238E27FC236}">
                <a16:creationId xmlns:a16="http://schemas.microsoft.com/office/drawing/2014/main" id="{030D92C9-6E27-754C-AF32-B298DBA548E9}"/>
              </a:ext>
            </a:extLst>
          </p:cNvPr>
          <p:cNvSpPr/>
          <p:nvPr/>
        </p:nvSpPr>
        <p:spPr>
          <a:xfrm>
            <a:off x="8438097" y="3787277"/>
            <a:ext cx="3409769" cy="2015936"/>
          </a:xfrm>
          <a:prstGeom prst="rect">
            <a:avLst/>
          </a:prstGeom>
          <a:solidFill>
            <a:srgbClr val="002060">
              <a:alpha val="42000"/>
            </a:srgbClr>
          </a:solidFill>
        </p:spPr>
        <p:txBody>
          <a:bodyPr wrap="square">
            <a:spAutoFit/>
          </a:bodyPr>
          <a:lstStyle/>
          <a:p>
            <a:r>
              <a:rPr lang="en-GB" sz="1200" b="1" dirty="0">
                <a:latin typeface="Gill Sans MT" panose="020B0502020104020203" pitchFamily="34" charset="77"/>
              </a:rPr>
              <a:t>1. Using the app; </a:t>
            </a:r>
            <a:r>
              <a:rPr lang="en-GB" sz="1200" b="1" dirty="0" err="1">
                <a:latin typeface="Gill Sans MT" panose="020B0502020104020203" pitchFamily="34" charset="77"/>
              </a:rPr>
              <a:t>Bandlab</a:t>
            </a:r>
            <a:r>
              <a:rPr lang="en-GB" sz="1200" b="1" dirty="0">
                <a:latin typeface="Gill Sans MT" panose="020B0502020104020203" pitchFamily="34" charset="77"/>
              </a:rPr>
              <a:t>, compose or sequence a piece to represent one of the images on slide 6</a:t>
            </a:r>
          </a:p>
          <a:p>
            <a:endParaRPr lang="en-GB" sz="900" b="1" dirty="0">
              <a:latin typeface="Gill Sans MT" panose="020B0502020104020203" pitchFamily="34" charset="77"/>
            </a:endParaRPr>
          </a:p>
          <a:p>
            <a:r>
              <a:rPr lang="en-GB" sz="1200" b="1" dirty="0">
                <a:latin typeface="Gill Sans MT" panose="020B0502020104020203" pitchFamily="34" charset="77"/>
              </a:rPr>
              <a:t>2. Create your own ‘Busking’ Performance of a well known song. Are you brave enough to play it live outside? </a:t>
            </a:r>
          </a:p>
          <a:p>
            <a:endParaRPr lang="en-GB" sz="700" b="1" dirty="0">
              <a:latin typeface="Gill Sans MT" panose="020B0502020104020203" pitchFamily="34" charset="77"/>
            </a:endParaRPr>
          </a:p>
          <a:p>
            <a:endParaRPr lang="en-GB" sz="400" b="1" dirty="0">
              <a:latin typeface="Gill Sans MT" panose="020B0502020104020203" pitchFamily="34" charset="77"/>
            </a:endParaRPr>
          </a:p>
          <a:p>
            <a:r>
              <a:rPr lang="en-GB" sz="1200" b="1" dirty="0">
                <a:latin typeface="Gill Sans MT" panose="020B0502020104020203" pitchFamily="34" charset="77"/>
              </a:rPr>
              <a:t>3. Learn how to create Body Percussion</a:t>
            </a:r>
          </a:p>
          <a:p>
            <a:endParaRPr lang="en-GB" sz="1050" b="1" dirty="0">
              <a:latin typeface="Gill Sans MT" panose="020B0502020104020203" pitchFamily="34" charset="77"/>
            </a:endParaRPr>
          </a:p>
          <a:p>
            <a:pPr algn="ctr"/>
            <a:r>
              <a:rPr lang="en-GB" sz="1050" b="1" dirty="0">
                <a:latin typeface="Gill Sans MT" panose="020B0502020104020203" pitchFamily="34" charset="77"/>
              </a:rPr>
              <a:t>Music resources on slide 6 </a:t>
            </a:r>
          </a:p>
        </p:txBody>
      </p:sp>
      <p:sp>
        <p:nvSpPr>
          <p:cNvPr id="10" name="Subtitle 2">
            <a:extLst>
              <a:ext uri="{FF2B5EF4-FFF2-40B4-BE49-F238E27FC236}">
                <a16:creationId xmlns:a16="http://schemas.microsoft.com/office/drawing/2014/main" id="{4F8AA28B-A272-4CA2-80BB-E4E543EBBF22}"/>
              </a:ext>
            </a:extLst>
          </p:cNvPr>
          <p:cNvSpPr>
            <a:spLocks noGrp="1"/>
          </p:cNvSpPr>
          <p:nvPr/>
        </p:nvSpPr>
        <p:spPr>
          <a:xfrm>
            <a:off x="4601117" y="3759513"/>
            <a:ext cx="3255781" cy="2095801"/>
          </a:xfrm>
          <a:prstGeom prst="rect">
            <a:avLst/>
          </a:prstGeom>
          <a:solidFill>
            <a:schemeClr val="bg1">
              <a:lumMod val="75000"/>
              <a:alpha val="54000"/>
            </a:schemeClr>
          </a:solidFill>
        </p:spPr>
        <p:txBody>
          <a:bodyPr vert="horz" lIns="91440" tIns="45720" rIns="91440" bIns="45720" rtlCol="0" anchor="t">
            <a:normAutofit fontScale="92500" lnSpcReduction="20000"/>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GB" sz="1400" dirty="0">
                <a:latin typeface="Gill Sans MT" panose="020B0502020104020203" pitchFamily="34" charset="77"/>
              </a:rPr>
              <a:t>Produce a design for a Graffiti wall inspired by artist Camille </a:t>
            </a:r>
            <a:r>
              <a:rPr lang="en-GB" sz="1400" dirty="0" err="1">
                <a:latin typeface="Gill Sans MT" panose="020B0502020104020203" pitchFamily="34" charset="77"/>
              </a:rPr>
              <a:t>Walala</a:t>
            </a:r>
            <a:r>
              <a:rPr lang="en-GB" sz="1400" dirty="0">
                <a:latin typeface="Gill Sans MT" panose="020B0502020104020203" pitchFamily="34" charset="77"/>
              </a:rPr>
              <a:t> and using one of the following methods: </a:t>
            </a:r>
          </a:p>
          <a:p>
            <a:r>
              <a:rPr lang="en-GB" sz="1400" dirty="0">
                <a:latin typeface="-webkit-standard"/>
              </a:rPr>
              <a:t>1. Paint, colour pencils or felt pens </a:t>
            </a:r>
          </a:p>
          <a:p>
            <a:r>
              <a:rPr lang="en-GB" sz="1400" dirty="0">
                <a:latin typeface="-webkit-standard"/>
              </a:rPr>
              <a:t>2. Collage, using shapes cut out of coloured paper or coloured magazines </a:t>
            </a:r>
          </a:p>
          <a:p>
            <a:r>
              <a:rPr lang="en-GB" sz="1400" dirty="0">
                <a:latin typeface="-webkit-standard"/>
              </a:rPr>
              <a:t>3. Use the Street Art app on the Tate website to create your design</a:t>
            </a:r>
          </a:p>
          <a:p>
            <a:endParaRPr lang="en-GB" sz="200" dirty="0">
              <a:latin typeface="-webkit-standard"/>
            </a:endParaRPr>
          </a:p>
          <a:p>
            <a:r>
              <a:rPr lang="en-GB" sz="1400" dirty="0">
                <a:latin typeface="-webkit-standard"/>
              </a:rPr>
              <a:t>Art resources on slide 5</a:t>
            </a:r>
          </a:p>
          <a:p>
            <a:endParaRPr lang="en-GB" sz="1400" dirty="0">
              <a:latin typeface="-webkit-standard"/>
            </a:endParaRPr>
          </a:p>
          <a:p>
            <a:endParaRPr lang="en-GB" sz="1400" dirty="0">
              <a:latin typeface="-webkit-standard"/>
            </a:endParaRPr>
          </a:p>
          <a:p>
            <a:pPr algn="l"/>
            <a:endParaRPr lang="en-GB" dirty="0"/>
          </a:p>
        </p:txBody>
      </p:sp>
      <p:sp>
        <p:nvSpPr>
          <p:cNvPr id="17" name="Content Placeholder 2">
            <a:extLst>
              <a:ext uri="{FF2B5EF4-FFF2-40B4-BE49-F238E27FC236}">
                <a16:creationId xmlns:a16="http://schemas.microsoft.com/office/drawing/2014/main" id="{D81CF9FE-458E-514D-B056-DCD34C155DE8}"/>
              </a:ext>
            </a:extLst>
          </p:cNvPr>
          <p:cNvSpPr txBox="1">
            <a:spLocks/>
          </p:cNvSpPr>
          <p:nvPr/>
        </p:nvSpPr>
        <p:spPr>
          <a:xfrm>
            <a:off x="6906197" y="144960"/>
            <a:ext cx="5076040" cy="2664856"/>
          </a:xfrm>
          <a:prstGeom prst="rect">
            <a:avLst/>
          </a:prstGeom>
          <a:solidFill>
            <a:schemeClr val="accent1">
              <a:lumMod val="20000"/>
              <a:lumOff val="80000"/>
            </a:schemeClr>
          </a:solidFill>
          <a:ln>
            <a:solidFill>
              <a:schemeClr val="tx1"/>
            </a:solidFill>
          </a:ln>
        </p:spPr>
        <p:txBody>
          <a:bodyPr vert="horz" lIns="91440" tIns="45720" rIns="91440" bIns="45720" rtlCol="0" anchor="t">
            <a:normAutofit fontScale="85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None/>
            </a:pPr>
            <a:r>
              <a:rPr lang="en-US" sz="2900" u="sng" dirty="0">
                <a:solidFill>
                  <a:schemeClr val="bg1"/>
                </a:solidFill>
              </a:rPr>
              <a:t>Please look at the 3 boxes below. </a:t>
            </a:r>
          </a:p>
          <a:p>
            <a:pPr marL="342900" indent="-342900" algn="ctr">
              <a:buFont typeface="+mj-lt"/>
              <a:buAutoNum type="arabicPeriod"/>
            </a:pPr>
            <a:r>
              <a:rPr lang="en-US" dirty="0">
                <a:solidFill>
                  <a:schemeClr val="bg1"/>
                </a:solidFill>
              </a:rPr>
              <a:t>Think which tasks appeal the most and which you would like to explore.</a:t>
            </a:r>
          </a:p>
          <a:p>
            <a:pPr marL="342900" indent="-342900" algn="ctr">
              <a:buFont typeface="+mj-lt"/>
              <a:buAutoNum type="arabicPeriod"/>
            </a:pPr>
            <a:r>
              <a:rPr lang="en-US" dirty="0">
                <a:solidFill>
                  <a:schemeClr val="bg1"/>
                </a:solidFill>
              </a:rPr>
              <a:t>Look at any of the resources on the next slides </a:t>
            </a:r>
            <a:r>
              <a:rPr lang="en-US" i="1" dirty="0">
                <a:solidFill>
                  <a:schemeClr val="bg1"/>
                </a:solidFill>
              </a:rPr>
              <a:t>(they might help you make up your mind) </a:t>
            </a:r>
          </a:p>
          <a:p>
            <a:pPr marL="342900" indent="-342900" algn="ctr">
              <a:buFont typeface="+mj-lt"/>
              <a:buAutoNum type="arabicPeriod"/>
            </a:pPr>
            <a:r>
              <a:rPr lang="en-US" dirty="0">
                <a:solidFill>
                  <a:schemeClr val="bg1"/>
                </a:solidFill>
              </a:rPr>
              <a:t>Choose your task/tasks and get going! </a:t>
            </a:r>
          </a:p>
          <a:p>
            <a:pPr marL="0" indent="0" algn="ctr">
              <a:buNone/>
            </a:pPr>
            <a:r>
              <a:rPr lang="en-US" b="1" i="1" dirty="0">
                <a:solidFill>
                  <a:schemeClr val="bg1"/>
                </a:solidFill>
              </a:rPr>
              <a:t>Have fun and get creative! </a:t>
            </a:r>
            <a:endParaRPr lang="en-US" dirty="0"/>
          </a:p>
          <a:p>
            <a:pPr marL="342900" indent="-342900" algn="ctr">
              <a:buFont typeface="+mj-lt"/>
              <a:buAutoNum type="arabicPeriod"/>
            </a:pPr>
            <a:endParaRPr lang="en-US" sz="1800" dirty="0"/>
          </a:p>
        </p:txBody>
      </p:sp>
      <p:sp>
        <p:nvSpPr>
          <p:cNvPr id="31" name="Down Arrow 30">
            <a:extLst>
              <a:ext uri="{FF2B5EF4-FFF2-40B4-BE49-F238E27FC236}">
                <a16:creationId xmlns:a16="http://schemas.microsoft.com/office/drawing/2014/main" id="{96235030-46B0-AE48-8ACC-22C9DFB4A7B7}"/>
              </a:ext>
            </a:extLst>
          </p:cNvPr>
          <p:cNvSpPr/>
          <p:nvPr/>
        </p:nvSpPr>
        <p:spPr>
          <a:xfrm>
            <a:off x="1658856" y="2885661"/>
            <a:ext cx="526774" cy="3036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a:extLst>
              <a:ext uri="{FF2B5EF4-FFF2-40B4-BE49-F238E27FC236}">
                <a16:creationId xmlns:a16="http://schemas.microsoft.com/office/drawing/2014/main" id="{96E5B769-789D-3547-A589-1AFB8B3EE70C}"/>
              </a:ext>
            </a:extLst>
          </p:cNvPr>
          <p:cNvSpPr/>
          <p:nvPr/>
        </p:nvSpPr>
        <p:spPr>
          <a:xfrm>
            <a:off x="6379422" y="2885661"/>
            <a:ext cx="526774" cy="3036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wn Arrow 32">
            <a:extLst>
              <a:ext uri="{FF2B5EF4-FFF2-40B4-BE49-F238E27FC236}">
                <a16:creationId xmlns:a16="http://schemas.microsoft.com/office/drawing/2014/main" id="{076E5F46-1869-B644-B142-17B2EF7B442B}"/>
              </a:ext>
            </a:extLst>
          </p:cNvPr>
          <p:cNvSpPr/>
          <p:nvPr/>
        </p:nvSpPr>
        <p:spPr>
          <a:xfrm>
            <a:off x="10002843" y="2885661"/>
            <a:ext cx="526774" cy="2550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0DBE2ED4-497C-5E4D-8C19-318305D4F2A3}"/>
              </a:ext>
            </a:extLst>
          </p:cNvPr>
          <p:cNvSpPr txBox="1"/>
          <p:nvPr/>
        </p:nvSpPr>
        <p:spPr>
          <a:xfrm>
            <a:off x="0" y="6301570"/>
            <a:ext cx="12354339" cy="338554"/>
          </a:xfrm>
          <a:prstGeom prst="rect">
            <a:avLst/>
          </a:prstGeom>
          <a:noFill/>
        </p:spPr>
        <p:txBody>
          <a:bodyPr wrap="square" rtlCol="0">
            <a:spAutoFit/>
          </a:bodyPr>
          <a:lstStyle/>
          <a:p>
            <a:r>
              <a:rPr lang="en-US" sz="1600" b="1" dirty="0"/>
              <a:t>We don’t want you to hand anything in but if you would like us to see what you do email </a:t>
            </a:r>
            <a:r>
              <a:rPr lang="en-US" sz="1600" b="1" dirty="0" err="1">
                <a:solidFill>
                  <a:schemeClr val="accent6">
                    <a:lumMod val="60000"/>
                    <a:lumOff val="40000"/>
                  </a:schemeClr>
                </a:solidFill>
              </a:rPr>
              <a:t>m.garbutt@roundwoodpark.co.uk</a:t>
            </a:r>
            <a:endParaRPr lang="en-US" sz="1600" b="1" dirty="0">
              <a:solidFill>
                <a:schemeClr val="accent6">
                  <a:lumMod val="60000"/>
                  <a:lumOff val="40000"/>
                </a:schemeClr>
              </a:solidFill>
            </a:endParaRPr>
          </a:p>
        </p:txBody>
      </p:sp>
      <p:pic>
        <p:nvPicPr>
          <p:cNvPr id="3" name="Picture 2">
            <a:extLst>
              <a:ext uri="{FF2B5EF4-FFF2-40B4-BE49-F238E27FC236}">
                <a16:creationId xmlns:a16="http://schemas.microsoft.com/office/drawing/2014/main" id="{93FAA762-AA6A-334A-8385-018F8A2CB381}"/>
              </a:ext>
            </a:extLst>
          </p:cNvPr>
          <p:cNvPicPr>
            <a:picLocks noChangeAspect="1"/>
          </p:cNvPicPr>
          <p:nvPr/>
        </p:nvPicPr>
        <p:blipFill rotWithShape="1">
          <a:blip r:embed="rId5"/>
          <a:srcRect l="17369" t="11234" r="14775" b="43788"/>
          <a:stretch/>
        </p:blipFill>
        <p:spPr>
          <a:xfrm>
            <a:off x="11262734" y="3207641"/>
            <a:ext cx="541897" cy="619671"/>
          </a:xfrm>
          <a:prstGeom prst="rect">
            <a:avLst/>
          </a:prstGeom>
        </p:spPr>
      </p:pic>
    </p:spTree>
    <p:extLst>
      <p:ext uri="{BB962C8B-B14F-4D97-AF65-F5344CB8AC3E}">
        <p14:creationId xmlns:p14="http://schemas.microsoft.com/office/powerpoint/2010/main" val="3972706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C6412-60F7-454F-926C-AF553484E82F}"/>
              </a:ext>
            </a:extLst>
          </p:cNvPr>
          <p:cNvSpPr>
            <a:spLocks noGrp="1"/>
          </p:cNvSpPr>
          <p:nvPr>
            <p:ph type="title"/>
          </p:nvPr>
        </p:nvSpPr>
        <p:spPr>
          <a:xfrm>
            <a:off x="-2178390" y="-84394"/>
            <a:ext cx="9291215" cy="833618"/>
          </a:xfrm>
        </p:spPr>
        <p:txBody>
          <a:bodyPr/>
          <a:lstStyle/>
          <a:p>
            <a:r>
              <a:rPr lang="en-US" sz="2800" dirty="0"/>
              <a:t>Drama resources</a:t>
            </a:r>
            <a:endParaRPr lang="en-US" b="1" dirty="0"/>
          </a:p>
        </p:txBody>
      </p:sp>
      <p:pic>
        <p:nvPicPr>
          <p:cNvPr id="18" name="Content Placeholder 17" descr="A picture containing road, building, person, man&#10;&#10;Description automatically generated">
            <a:extLst>
              <a:ext uri="{FF2B5EF4-FFF2-40B4-BE49-F238E27FC236}">
                <a16:creationId xmlns:a16="http://schemas.microsoft.com/office/drawing/2014/main" id="{FD2EDC74-F95B-7D40-817B-209E8F8B0AAB}"/>
              </a:ext>
            </a:extLst>
          </p:cNvPr>
          <p:cNvPicPr>
            <a:picLocks noGrp="1" noChangeAspect="1"/>
          </p:cNvPicPr>
          <p:nvPr>
            <p:ph idx="1"/>
          </p:nvPr>
        </p:nvPicPr>
        <p:blipFill>
          <a:blip r:embed="rId2"/>
          <a:stretch>
            <a:fillRect/>
          </a:stretch>
        </p:blipFill>
        <p:spPr>
          <a:xfrm>
            <a:off x="187303" y="4174057"/>
            <a:ext cx="3408862" cy="2148365"/>
          </a:xfrm>
        </p:spPr>
      </p:pic>
      <p:pic>
        <p:nvPicPr>
          <p:cNvPr id="11" name="Picture 10" descr="A picture containing building, road, man, young&#10;&#10;Description automatically generated">
            <a:extLst>
              <a:ext uri="{FF2B5EF4-FFF2-40B4-BE49-F238E27FC236}">
                <a16:creationId xmlns:a16="http://schemas.microsoft.com/office/drawing/2014/main" id="{048F66A5-118A-7349-A43D-E8B13733CBC1}"/>
              </a:ext>
            </a:extLst>
          </p:cNvPr>
          <p:cNvPicPr>
            <a:picLocks noChangeAspect="1"/>
          </p:cNvPicPr>
          <p:nvPr/>
        </p:nvPicPr>
        <p:blipFill rotWithShape="1">
          <a:blip r:embed="rId3"/>
          <a:srcRect l="10624" t="8024" r="14672" b="3296"/>
          <a:stretch/>
        </p:blipFill>
        <p:spPr>
          <a:xfrm>
            <a:off x="4792228" y="657413"/>
            <a:ext cx="2846971" cy="1988013"/>
          </a:xfrm>
          <a:prstGeom prst="rect">
            <a:avLst/>
          </a:prstGeom>
          <a:ln>
            <a:solidFill>
              <a:schemeClr val="tx1"/>
            </a:solidFill>
          </a:ln>
        </p:spPr>
      </p:pic>
      <p:sp>
        <p:nvSpPr>
          <p:cNvPr id="12" name="TextBox 11">
            <a:extLst>
              <a:ext uri="{FF2B5EF4-FFF2-40B4-BE49-F238E27FC236}">
                <a16:creationId xmlns:a16="http://schemas.microsoft.com/office/drawing/2014/main" id="{5F48146F-16F3-FE48-AD12-80242E1F34C3}"/>
              </a:ext>
            </a:extLst>
          </p:cNvPr>
          <p:cNvSpPr txBox="1"/>
          <p:nvPr/>
        </p:nvSpPr>
        <p:spPr>
          <a:xfrm>
            <a:off x="4157150" y="2659760"/>
            <a:ext cx="4188691" cy="2246769"/>
          </a:xfrm>
          <a:prstGeom prst="rect">
            <a:avLst/>
          </a:prstGeom>
          <a:noFill/>
        </p:spPr>
        <p:txBody>
          <a:bodyPr wrap="square" rtlCol="0">
            <a:spAutoFit/>
          </a:bodyPr>
          <a:lstStyle/>
          <a:p>
            <a:pPr algn="ctr"/>
            <a:r>
              <a:rPr lang="en-US" sz="1200" dirty="0">
                <a:latin typeface="Gill Sans MT" panose="020B0502020104020203" pitchFamily="34" charset="77"/>
              </a:rPr>
              <a:t>Have a look at Videos featuring </a:t>
            </a:r>
          </a:p>
          <a:p>
            <a:pPr algn="ctr"/>
            <a:r>
              <a:rPr lang="en-GB" sz="1600" dirty="0">
                <a:latin typeface="Gill Sans MT" panose="020B0502020104020203" pitchFamily="34" charset="77"/>
              </a:rPr>
              <a:t>ACTION PHOTO ORIGINATOR</a:t>
            </a:r>
          </a:p>
          <a:p>
            <a:pPr algn="ctr"/>
            <a:r>
              <a:rPr lang="en-GB" sz="1600" dirty="0">
                <a:latin typeface="Gill Sans MT" panose="020B0502020104020203" pitchFamily="34" charset="77"/>
              </a:rPr>
              <a:t> </a:t>
            </a:r>
            <a:r>
              <a:rPr lang="en-GB" sz="1600" dirty="0" err="1">
                <a:latin typeface="Gill Sans MT" panose="020B0502020104020203" pitchFamily="34" charset="77"/>
              </a:rPr>
              <a:t>Silviu</a:t>
            </a:r>
            <a:r>
              <a:rPr lang="en-GB" sz="1600" dirty="0">
                <a:latin typeface="Gill Sans MT" panose="020B0502020104020203" pitchFamily="34" charset="77"/>
              </a:rPr>
              <a:t> </a:t>
            </a:r>
            <a:r>
              <a:rPr lang="en-GB" sz="1600" dirty="0" err="1">
                <a:latin typeface="Gill Sans MT" panose="020B0502020104020203" pitchFamily="34" charset="77"/>
              </a:rPr>
              <a:t>Caraba</a:t>
            </a:r>
            <a:endParaRPr lang="en-GB" sz="1600" dirty="0">
              <a:latin typeface="Gill Sans MT" panose="020B0502020104020203" pitchFamily="34" charset="77"/>
            </a:endParaRPr>
          </a:p>
          <a:p>
            <a:pPr algn="ctr"/>
            <a:r>
              <a:rPr lang="en-US" sz="1200" dirty="0">
                <a:latin typeface="Gill Sans MT" panose="020B0502020104020203" pitchFamily="34" charset="77"/>
              </a:rPr>
              <a:t>He works with volunteers in the audience to create movie action shots by moving them into position and then placing himself in the image.</a:t>
            </a:r>
          </a:p>
          <a:p>
            <a:pPr algn="ctr"/>
            <a:r>
              <a:rPr lang="en-US" sz="1200" dirty="0">
                <a:latin typeface="Gill Sans MT" panose="020B0502020104020203" pitchFamily="34" charset="77"/>
              </a:rPr>
              <a:t> Can you create 3 separate action shots in the same way with someone at home? Be safe, careful and really clear with your instructions!!</a:t>
            </a:r>
          </a:p>
          <a:p>
            <a:pPr algn="ctr"/>
            <a:r>
              <a:rPr lang="en-US" sz="1200" dirty="0">
                <a:latin typeface="Gill Sans MT" panose="020B0502020104020203" pitchFamily="34" charset="77"/>
              </a:rPr>
              <a:t>Your challenge is to recreate something like this but where your partner has no idea what you are trying to show until the end!</a:t>
            </a:r>
            <a:endParaRPr lang="en-US" dirty="0">
              <a:latin typeface="Gill Sans MT" panose="020B0502020104020203" pitchFamily="34" charset="77"/>
            </a:endParaRPr>
          </a:p>
        </p:txBody>
      </p:sp>
      <p:sp>
        <p:nvSpPr>
          <p:cNvPr id="16" name="Rectangle 15">
            <a:extLst>
              <a:ext uri="{FF2B5EF4-FFF2-40B4-BE49-F238E27FC236}">
                <a16:creationId xmlns:a16="http://schemas.microsoft.com/office/drawing/2014/main" id="{BE243B0F-8758-CC4E-87FF-556AF5709A4E}"/>
              </a:ext>
            </a:extLst>
          </p:cNvPr>
          <p:cNvSpPr/>
          <p:nvPr/>
        </p:nvSpPr>
        <p:spPr>
          <a:xfrm>
            <a:off x="108448" y="6369503"/>
            <a:ext cx="3982941" cy="276999"/>
          </a:xfrm>
          <a:prstGeom prst="rect">
            <a:avLst/>
          </a:prstGeom>
        </p:spPr>
        <p:txBody>
          <a:bodyPr wrap="square">
            <a:spAutoFit/>
          </a:bodyPr>
          <a:lstStyle/>
          <a:p>
            <a:r>
              <a:rPr lang="en-US" sz="1200" dirty="0">
                <a:solidFill>
                  <a:schemeClr val="accent6">
                    <a:lumMod val="60000"/>
                    <a:lumOff val="40000"/>
                  </a:schemeClr>
                </a:solidFill>
              </a:rPr>
              <a:t>https://</a:t>
            </a:r>
            <a:r>
              <a:rPr lang="en-US" sz="1200" dirty="0" err="1">
                <a:solidFill>
                  <a:schemeClr val="accent6">
                    <a:lumMod val="60000"/>
                    <a:lumOff val="40000"/>
                  </a:schemeClr>
                </a:solidFill>
              </a:rPr>
              <a:t>www.youtube.com</a:t>
            </a:r>
            <a:r>
              <a:rPr lang="en-US" sz="1200" dirty="0">
                <a:solidFill>
                  <a:schemeClr val="accent6">
                    <a:lumMod val="60000"/>
                    <a:lumOff val="40000"/>
                  </a:schemeClr>
                </a:solidFill>
              </a:rPr>
              <a:t>/</a:t>
            </a:r>
            <a:r>
              <a:rPr lang="en-US" sz="1200" dirty="0" err="1">
                <a:solidFill>
                  <a:schemeClr val="accent6">
                    <a:lumMod val="60000"/>
                    <a:lumOff val="40000"/>
                  </a:schemeClr>
                </a:solidFill>
              </a:rPr>
              <a:t>watch?v</a:t>
            </a:r>
            <a:r>
              <a:rPr lang="en-US" sz="1200" dirty="0">
                <a:solidFill>
                  <a:schemeClr val="accent6">
                    <a:lumMod val="60000"/>
                    <a:lumOff val="40000"/>
                  </a:schemeClr>
                </a:solidFill>
              </a:rPr>
              <a:t>=QKywJZDt1sg</a:t>
            </a:r>
          </a:p>
        </p:txBody>
      </p:sp>
      <p:sp>
        <p:nvSpPr>
          <p:cNvPr id="20" name="Rectangle 19">
            <a:extLst>
              <a:ext uri="{FF2B5EF4-FFF2-40B4-BE49-F238E27FC236}">
                <a16:creationId xmlns:a16="http://schemas.microsoft.com/office/drawing/2014/main" id="{D492ED14-1B04-2049-AA1C-6EEE29774E80}"/>
              </a:ext>
            </a:extLst>
          </p:cNvPr>
          <p:cNvSpPr/>
          <p:nvPr/>
        </p:nvSpPr>
        <p:spPr>
          <a:xfrm>
            <a:off x="-97302" y="3008563"/>
            <a:ext cx="4188691" cy="276999"/>
          </a:xfrm>
          <a:prstGeom prst="rect">
            <a:avLst/>
          </a:prstGeom>
        </p:spPr>
        <p:txBody>
          <a:bodyPr wrap="square">
            <a:spAutoFit/>
          </a:bodyPr>
          <a:lstStyle/>
          <a:p>
            <a:pPr algn="ctr"/>
            <a:r>
              <a:rPr lang="en-US" sz="1200" dirty="0">
                <a:solidFill>
                  <a:schemeClr val="accent6">
                    <a:lumMod val="60000"/>
                    <a:lumOff val="40000"/>
                  </a:schemeClr>
                </a:solidFill>
                <a:hlinkClick r:id="rId4">
                  <a:extLst>
                    <a:ext uri="{A12FA001-AC4F-418D-AE19-62706E023703}">
                      <ahyp:hlinkClr xmlns:ahyp="http://schemas.microsoft.com/office/drawing/2018/hyperlinkcolor" val="tx"/>
                    </a:ext>
                  </a:extLst>
                </a:hlinkClick>
              </a:rPr>
              <a:t>https://</a:t>
            </a:r>
            <a:r>
              <a:rPr lang="en-US" sz="1200" dirty="0" err="1">
                <a:solidFill>
                  <a:schemeClr val="accent6">
                    <a:lumMod val="60000"/>
                    <a:lumOff val="40000"/>
                  </a:schemeClr>
                </a:solidFill>
                <a:hlinkClick r:id="rId4">
                  <a:extLst>
                    <a:ext uri="{A12FA001-AC4F-418D-AE19-62706E023703}">
                      <ahyp:hlinkClr xmlns:ahyp="http://schemas.microsoft.com/office/drawing/2018/hyperlinkcolor" val="tx"/>
                    </a:ext>
                  </a:extLst>
                </a:hlinkClick>
              </a:rPr>
              <a:t>www.youtube.com</a:t>
            </a:r>
            <a:r>
              <a:rPr lang="en-US" sz="1200" dirty="0">
                <a:solidFill>
                  <a:schemeClr val="accent6">
                    <a:lumMod val="60000"/>
                    <a:lumOff val="40000"/>
                  </a:schemeClr>
                </a:solidFill>
                <a:hlinkClick r:id="rId4">
                  <a:extLst>
                    <a:ext uri="{A12FA001-AC4F-418D-AE19-62706E023703}">
                      <ahyp:hlinkClr xmlns:ahyp="http://schemas.microsoft.com/office/drawing/2018/hyperlinkcolor" val="tx"/>
                    </a:ext>
                  </a:extLst>
                </a:hlinkClick>
              </a:rPr>
              <a:t>/</a:t>
            </a:r>
            <a:r>
              <a:rPr lang="en-US" sz="1200" dirty="0" err="1">
                <a:solidFill>
                  <a:schemeClr val="accent6">
                    <a:lumMod val="60000"/>
                    <a:lumOff val="40000"/>
                  </a:schemeClr>
                </a:solidFill>
                <a:hlinkClick r:id="rId4">
                  <a:extLst>
                    <a:ext uri="{A12FA001-AC4F-418D-AE19-62706E023703}">
                      <ahyp:hlinkClr xmlns:ahyp="http://schemas.microsoft.com/office/drawing/2018/hyperlinkcolor" val="tx"/>
                    </a:ext>
                  </a:extLst>
                </a:hlinkClick>
              </a:rPr>
              <a:t>watch?v</a:t>
            </a:r>
            <a:r>
              <a:rPr lang="en-US" sz="1200" dirty="0">
                <a:solidFill>
                  <a:schemeClr val="accent6">
                    <a:lumMod val="60000"/>
                    <a:lumOff val="40000"/>
                  </a:schemeClr>
                </a:solidFill>
                <a:hlinkClick r:id="rId4">
                  <a:extLst>
                    <a:ext uri="{A12FA001-AC4F-418D-AE19-62706E023703}">
                      <ahyp:hlinkClr xmlns:ahyp="http://schemas.microsoft.com/office/drawing/2018/hyperlinkcolor" val="tx"/>
                    </a:ext>
                  </a:extLst>
                </a:hlinkClick>
              </a:rPr>
              <a:t>=</a:t>
            </a:r>
            <a:r>
              <a:rPr lang="en-US" sz="1200" dirty="0" err="1">
                <a:solidFill>
                  <a:schemeClr val="accent6">
                    <a:lumMod val="60000"/>
                    <a:lumOff val="40000"/>
                  </a:schemeClr>
                </a:solidFill>
                <a:hlinkClick r:id="rId4">
                  <a:extLst>
                    <a:ext uri="{A12FA001-AC4F-418D-AE19-62706E023703}">
                      <ahyp:hlinkClr xmlns:ahyp="http://schemas.microsoft.com/office/drawing/2018/hyperlinkcolor" val="tx"/>
                    </a:ext>
                  </a:extLst>
                </a:hlinkClick>
              </a:rPr>
              <a:t>eqPYtZYSQLo</a:t>
            </a:r>
            <a:endParaRPr lang="en-US" sz="1200" dirty="0">
              <a:solidFill>
                <a:schemeClr val="accent6">
                  <a:lumMod val="60000"/>
                  <a:lumOff val="40000"/>
                </a:schemeClr>
              </a:solidFill>
            </a:endParaRPr>
          </a:p>
        </p:txBody>
      </p:sp>
      <p:pic>
        <p:nvPicPr>
          <p:cNvPr id="23" name="Picture 22" descr="A picture containing photo, old, man, sitting&#10;&#10;Description automatically generated">
            <a:extLst>
              <a:ext uri="{FF2B5EF4-FFF2-40B4-BE49-F238E27FC236}">
                <a16:creationId xmlns:a16="http://schemas.microsoft.com/office/drawing/2014/main" id="{BE7747AB-BF8D-3A43-8581-BD3860F14FB8}"/>
              </a:ext>
            </a:extLst>
          </p:cNvPr>
          <p:cNvPicPr>
            <a:picLocks noChangeAspect="1"/>
          </p:cNvPicPr>
          <p:nvPr/>
        </p:nvPicPr>
        <p:blipFill>
          <a:blip r:embed="rId5"/>
          <a:stretch>
            <a:fillRect/>
          </a:stretch>
        </p:blipFill>
        <p:spPr>
          <a:xfrm>
            <a:off x="187302" y="883504"/>
            <a:ext cx="3408862" cy="2118528"/>
          </a:xfrm>
          <a:prstGeom prst="rect">
            <a:avLst/>
          </a:prstGeom>
        </p:spPr>
      </p:pic>
      <p:sp>
        <p:nvSpPr>
          <p:cNvPr id="9" name="Rectangle 8">
            <a:hlinkClick r:id="rId6"/>
            <a:extLst>
              <a:ext uri="{FF2B5EF4-FFF2-40B4-BE49-F238E27FC236}">
                <a16:creationId xmlns:a16="http://schemas.microsoft.com/office/drawing/2014/main" id="{89FD1959-7C06-5440-92EE-075D7B117295}"/>
              </a:ext>
            </a:extLst>
          </p:cNvPr>
          <p:cNvSpPr/>
          <p:nvPr/>
        </p:nvSpPr>
        <p:spPr>
          <a:xfrm>
            <a:off x="4157149" y="4906529"/>
            <a:ext cx="4122927" cy="276999"/>
          </a:xfrm>
          <a:prstGeom prst="rect">
            <a:avLst/>
          </a:prstGeom>
        </p:spPr>
        <p:txBody>
          <a:bodyPr wrap="square">
            <a:spAutoFit/>
          </a:bodyPr>
          <a:lstStyle/>
          <a:p>
            <a:pPr algn="ctr"/>
            <a:r>
              <a:rPr lang="en-US" sz="1200" dirty="0">
                <a:solidFill>
                  <a:schemeClr val="accent6">
                    <a:lumMod val="60000"/>
                    <a:lumOff val="40000"/>
                  </a:schemeClr>
                </a:solidFill>
                <a:hlinkClick r:id="rId7">
                  <a:extLst>
                    <a:ext uri="{A12FA001-AC4F-418D-AE19-62706E023703}">
                      <ahyp:hlinkClr xmlns:ahyp="http://schemas.microsoft.com/office/drawing/2018/hyperlinkcolor" val="tx"/>
                    </a:ext>
                  </a:extLst>
                </a:hlinkClick>
              </a:rPr>
              <a:t>https://</a:t>
            </a:r>
            <a:r>
              <a:rPr lang="en-US" sz="1200" dirty="0" err="1">
                <a:solidFill>
                  <a:schemeClr val="accent6">
                    <a:lumMod val="60000"/>
                    <a:lumOff val="40000"/>
                  </a:schemeClr>
                </a:solidFill>
                <a:hlinkClick r:id="rId7">
                  <a:extLst>
                    <a:ext uri="{A12FA001-AC4F-418D-AE19-62706E023703}">
                      <ahyp:hlinkClr xmlns:ahyp="http://schemas.microsoft.com/office/drawing/2018/hyperlinkcolor" val="tx"/>
                    </a:ext>
                  </a:extLst>
                </a:hlinkClick>
              </a:rPr>
              <a:t>www.youtube.com</a:t>
            </a:r>
            <a:r>
              <a:rPr lang="en-US" sz="1200" dirty="0">
                <a:solidFill>
                  <a:schemeClr val="accent6">
                    <a:lumMod val="60000"/>
                    <a:lumOff val="40000"/>
                  </a:schemeClr>
                </a:solidFill>
                <a:hlinkClick r:id="rId7">
                  <a:extLst>
                    <a:ext uri="{A12FA001-AC4F-418D-AE19-62706E023703}">
                      <ahyp:hlinkClr xmlns:ahyp="http://schemas.microsoft.com/office/drawing/2018/hyperlinkcolor" val="tx"/>
                    </a:ext>
                  </a:extLst>
                </a:hlinkClick>
              </a:rPr>
              <a:t>/</a:t>
            </a:r>
            <a:r>
              <a:rPr lang="en-US" sz="1200" dirty="0" err="1">
                <a:solidFill>
                  <a:schemeClr val="accent6">
                    <a:lumMod val="60000"/>
                    <a:lumOff val="40000"/>
                  </a:schemeClr>
                </a:solidFill>
                <a:hlinkClick r:id="rId7">
                  <a:extLst>
                    <a:ext uri="{A12FA001-AC4F-418D-AE19-62706E023703}">
                      <ahyp:hlinkClr xmlns:ahyp="http://schemas.microsoft.com/office/drawing/2018/hyperlinkcolor" val="tx"/>
                    </a:ext>
                  </a:extLst>
                </a:hlinkClick>
              </a:rPr>
              <a:t>watch?v</a:t>
            </a:r>
            <a:r>
              <a:rPr lang="en-US" sz="1200" dirty="0">
                <a:solidFill>
                  <a:schemeClr val="accent6">
                    <a:lumMod val="60000"/>
                    <a:lumOff val="40000"/>
                  </a:schemeClr>
                </a:solidFill>
                <a:hlinkClick r:id="rId7">
                  <a:extLst>
                    <a:ext uri="{A12FA001-AC4F-418D-AE19-62706E023703}">
                      <ahyp:hlinkClr xmlns:ahyp="http://schemas.microsoft.com/office/drawing/2018/hyperlinkcolor" val="tx"/>
                    </a:ext>
                  </a:extLst>
                </a:hlinkClick>
              </a:rPr>
              <a:t>=Ek1wn5cV66c</a:t>
            </a:r>
            <a:endParaRPr lang="en-US" sz="1200" dirty="0">
              <a:solidFill>
                <a:schemeClr val="accent6">
                  <a:lumMod val="60000"/>
                  <a:lumOff val="40000"/>
                </a:schemeClr>
              </a:solidFill>
            </a:endParaRPr>
          </a:p>
        </p:txBody>
      </p:sp>
      <p:sp>
        <p:nvSpPr>
          <p:cNvPr id="24" name="TextBox 23">
            <a:extLst>
              <a:ext uri="{FF2B5EF4-FFF2-40B4-BE49-F238E27FC236}">
                <a16:creationId xmlns:a16="http://schemas.microsoft.com/office/drawing/2014/main" id="{9818D8A2-7E98-D849-839A-C0884A323E3D}"/>
              </a:ext>
            </a:extLst>
          </p:cNvPr>
          <p:cNvSpPr txBox="1"/>
          <p:nvPr/>
        </p:nvSpPr>
        <p:spPr>
          <a:xfrm>
            <a:off x="287383" y="535577"/>
            <a:ext cx="3004457" cy="369332"/>
          </a:xfrm>
          <a:prstGeom prst="rect">
            <a:avLst/>
          </a:prstGeom>
          <a:noFill/>
        </p:spPr>
        <p:txBody>
          <a:bodyPr wrap="square" rtlCol="0">
            <a:spAutoFit/>
          </a:bodyPr>
          <a:lstStyle/>
          <a:p>
            <a:pPr algn="ctr"/>
            <a:r>
              <a:rPr lang="en-US" b="1" dirty="0">
                <a:latin typeface="Gill Sans MT" panose="020B0502020104020203" pitchFamily="34" charset="77"/>
              </a:rPr>
              <a:t>Task 1 – </a:t>
            </a:r>
            <a:r>
              <a:rPr lang="en-US" sz="1600" b="1" i="1" dirty="0">
                <a:latin typeface="Gill Sans MT" panose="020B0502020104020203" pitchFamily="34" charset="77"/>
              </a:rPr>
              <a:t>Living Statues</a:t>
            </a:r>
            <a:endParaRPr lang="en-US" b="1" i="1" dirty="0">
              <a:latin typeface="Gill Sans MT" panose="020B0502020104020203" pitchFamily="34" charset="77"/>
            </a:endParaRPr>
          </a:p>
        </p:txBody>
      </p:sp>
      <p:sp>
        <p:nvSpPr>
          <p:cNvPr id="25" name="TextBox 24">
            <a:extLst>
              <a:ext uri="{FF2B5EF4-FFF2-40B4-BE49-F238E27FC236}">
                <a16:creationId xmlns:a16="http://schemas.microsoft.com/office/drawing/2014/main" id="{CC68B87E-1675-CD4B-84C2-204C2B3561EC}"/>
              </a:ext>
            </a:extLst>
          </p:cNvPr>
          <p:cNvSpPr txBox="1"/>
          <p:nvPr/>
        </p:nvSpPr>
        <p:spPr>
          <a:xfrm>
            <a:off x="4775331" y="137518"/>
            <a:ext cx="3267529" cy="500137"/>
          </a:xfrm>
          <a:prstGeom prst="rect">
            <a:avLst/>
          </a:prstGeom>
          <a:noFill/>
        </p:spPr>
        <p:txBody>
          <a:bodyPr wrap="square" rtlCol="0">
            <a:spAutoFit/>
          </a:bodyPr>
          <a:lstStyle/>
          <a:p>
            <a:pPr algn="ctr"/>
            <a:r>
              <a:rPr lang="en-US" sz="1600" b="1" dirty="0">
                <a:latin typeface="Gill Sans MT" panose="020B0502020104020203" pitchFamily="34" charset="77"/>
              </a:rPr>
              <a:t>Task 2 </a:t>
            </a:r>
            <a:r>
              <a:rPr lang="en-US" sz="1200" b="1" dirty="0">
                <a:latin typeface="Gill Sans MT" panose="020B0502020104020203" pitchFamily="34" charset="77"/>
              </a:rPr>
              <a:t>– </a:t>
            </a:r>
            <a:r>
              <a:rPr lang="en-US" sz="1050" b="1" i="1" dirty="0">
                <a:latin typeface="Gill Sans MT" panose="020B0502020104020203" pitchFamily="34" charset="77"/>
              </a:rPr>
              <a:t>STREET ACTION </a:t>
            </a:r>
          </a:p>
          <a:p>
            <a:pPr algn="ctr"/>
            <a:r>
              <a:rPr lang="en-US" sz="1050" b="1" i="1" dirty="0">
                <a:latin typeface="Gill Sans MT" panose="020B0502020104020203" pitchFamily="34" charset="77"/>
              </a:rPr>
              <a:t>PHOTOS</a:t>
            </a:r>
            <a:endParaRPr lang="en-US" sz="1200" b="1" i="1" dirty="0">
              <a:latin typeface="Gill Sans MT" panose="020B0502020104020203" pitchFamily="34" charset="77"/>
            </a:endParaRPr>
          </a:p>
        </p:txBody>
      </p:sp>
      <p:sp>
        <p:nvSpPr>
          <p:cNvPr id="26" name="TextBox 25">
            <a:extLst>
              <a:ext uri="{FF2B5EF4-FFF2-40B4-BE49-F238E27FC236}">
                <a16:creationId xmlns:a16="http://schemas.microsoft.com/office/drawing/2014/main" id="{972E9F27-34CF-084F-9E7C-518710BE492A}"/>
              </a:ext>
            </a:extLst>
          </p:cNvPr>
          <p:cNvSpPr txBox="1"/>
          <p:nvPr/>
        </p:nvSpPr>
        <p:spPr>
          <a:xfrm>
            <a:off x="8569234" y="487081"/>
            <a:ext cx="3004457" cy="369332"/>
          </a:xfrm>
          <a:prstGeom prst="rect">
            <a:avLst/>
          </a:prstGeom>
          <a:noFill/>
        </p:spPr>
        <p:txBody>
          <a:bodyPr wrap="square" rtlCol="0">
            <a:spAutoFit/>
          </a:bodyPr>
          <a:lstStyle/>
          <a:p>
            <a:pPr algn="ctr"/>
            <a:r>
              <a:rPr lang="en-US" b="1" dirty="0">
                <a:latin typeface="Gill Sans MT" panose="020B0502020104020203" pitchFamily="34" charset="77"/>
              </a:rPr>
              <a:t>Task 3 </a:t>
            </a:r>
            <a:r>
              <a:rPr lang="en-US" sz="1400" b="1" i="1" dirty="0">
                <a:latin typeface="Gill Sans MT" panose="020B0502020104020203" pitchFamily="34" charset="77"/>
              </a:rPr>
              <a:t>Giant Bubble Act</a:t>
            </a:r>
            <a:endParaRPr lang="en-US" b="1" i="1" dirty="0">
              <a:latin typeface="Gill Sans MT" panose="020B0502020104020203" pitchFamily="34" charset="77"/>
            </a:endParaRPr>
          </a:p>
        </p:txBody>
      </p:sp>
      <p:pic>
        <p:nvPicPr>
          <p:cNvPr id="27" name="Picture 26">
            <a:extLst>
              <a:ext uri="{FF2B5EF4-FFF2-40B4-BE49-F238E27FC236}">
                <a16:creationId xmlns:a16="http://schemas.microsoft.com/office/drawing/2014/main" id="{ECD9F1D7-4215-1340-9E5F-6545BAC896E7}"/>
              </a:ext>
            </a:extLst>
          </p:cNvPr>
          <p:cNvPicPr>
            <a:picLocks noChangeAspect="1"/>
          </p:cNvPicPr>
          <p:nvPr/>
        </p:nvPicPr>
        <p:blipFill>
          <a:blip r:embed="rId8"/>
          <a:stretch>
            <a:fillRect/>
          </a:stretch>
        </p:blipFill>
        <p:spPr>
          <a:xfrm>
            <a:off x="8595837" y="918155"/>
            <a:ext cx="3206542" cy="2136591"/>
          </a:xfrm>
          <a:prstGeom prst="rect">
            <a:avLst/>
          </a:prstGeom>
        </p:spPr>
      </p:pic>
      <p:sp>
        <p:nvSpPr>
          <p:cNvPr id="28" name="Rectangle 27">
            <a:extLst>
              <a:ext uri="{FF2B5EF4-FFF2-40B4-BE49-F238E27FC236}">
                <a16:creationId xmlns:a16="http://schemas.microsoft.com/office/drawing/2014/main" id="{3685BC9B-BA51-AF40-9CEF-2847D2B6F621}"/>
              </a:ext>
            </a:extLst>
          </p:cNvPr>
          <p:cNvSpPr/>
          <p:nvPr/>
        </p:nvSpPr>
        <p:spPr>
          <a:xfrm>
            <a:off x="8529978" y="3140395"/>
            <a:ext cx="3474720" cy="261610"/>
          </a:xfrm>
          <a:prstGeom prst="rect">
            <a:avLst/>
          </a:prstGeom>
        </p:spPr>
        <p:txBody>
          <a:bodyPr wrap="square">
            <a:spAutoFit/>
          </a:bodyPr>
          <a:lstStyle/>
          <a:p>
            <a:r>
              <a:rPr lang="en-US" sz="1100" dirty="0">
                <a:solidFill>
                  <a:schemeClr val="accent6">
                    <a:lumMod val="60000"/>
                    <a:lumOff val="40000"/>
                  </a:schemeClr>
                </a:solidFill>
                <a:hlinkClick r:id="rId9">
                  <a:extLst>
                    <a:ext uri="{A12FA001-AC4F-418D-AE19-62706E023703}">
                      <ahyp:hlinkClr xmlns:ahyp="http://schemas.microsoft.com/office/drawing/2018/hyperlinkcolor" val="tx"/>
                    </a:ext>
                  </a:extLst>
                </a:hlinkClick>
              </a:rPr>
              <a:t>https://</a:t>
            </a:r>
            <a:r>
              <a:rPr lang="en-US" sz="1100" dirty="0" err="1">
                <a:solidFill>
                  <a:schemeClr val="accent6">
                    <a:lumMod val="60000"/>
                    <a:lumOff val="40000"/>
                  </a:schemeClr>
                </a:solidFill>
                <a:hlinkClick r:id="rId9">
                  <a:extLst>
                    <a:ext uri="{A12FA001-AC4F-418D-AE19-62706E023703}">
                      <ahyp:hlinkClr xmlns:ahyp="http://schemas.microsoft.com/office/drawing/2018/hyperlinkcolor" val="tx"/>
                    </a:ext>
                  </a:extLst>
                </a:hlinkClick>
              </a:rPr>
              <a:t>www.youtube.com</a:t>
            </a:r>
            <a:r>
              <a:rPr lang="en-US" sz="1100" dirty="0">
                <a:solidFill>
                  <a:schemeClr val="accent6">
                    <a:lumMod val="60000"/>
                    <a:lumOff val="40000"/>
                  </a:schemeClr>
                </a:solidFill>
                <a:hlinkClick r:id="rId9">
                  <a:extLst>
                    <a:ext uri="{A12FA001-AC4F-418D-AE19-62706E023703}">
                      <ahyp:hlinkClr xmlns:ahyp="http://schemas.microsoft.com/office/drawing/2018/hyperlinkcolor" val="tx"/>
                    </a:ext>
                  </a:extLst>
                </a:hlinkClick>
              </a:rPr>
              <a:t>/</a:t>
            </a:r>
            <a:r>
              <a:rPr lang="en-US" sz="1100" dirty="0" err="1">
                <a:solidFill>
                  <a:schemeClr val="accent6">
                    <a:lumMod val="60000"/>
                    <a:lumOff val="40000"/>
                  </a:schemeClr>
                </a:solidFill>
                <a:hlinkClick r:id="rId9">
                  <a:extLst>
                    <a:ext uri="{A12FA001-AC4F-418D-AE19-62706E023703}">
                      <ahyp:hlinkClr xmlns:ahyp="http://schemas.microsoft.com/office/drawing/2018/hyperlinkcolor" val="tx"/>
                    </a:ext>
                  </a:extLst>
                </a:hlinkClick>
              </a:rPr>
              <a:t>watch?v</a:t>
            </a:r>
            <a:r>
              <a:rPr lang="en-US" sz="1100" dirty="0">
                <a:solidFill>
                  <a:schemeClr val="accent6">
                    <a:lumMod val="60000"/>
                    <a:lumOff val="40000"/>
                  </a:schemeClr>
                </a:solidFill>
                <a:hlinkClick r:id="rId9">
                  <a:extLst>
                    <a:ext uri="{A12FA001-AC4F-418D-AE19-62706E023703}">
                      <ahyp:hlinkClr xmlns:ahyp="http://schemas.microsoft.com/office/drawing/2018/hyperlinkcolor" val="tx"/>
                    </a:ext>
                  </a:extLst>
                </a:hlinkClick>
              </a:rPr>
              <a:t>=</a:t>
            </a:r>
            <a:r>
              <a:rPr lang="en-US" sz="1100" dirty="0" err="1">
                <a:solidFill>
                  <a:schemeClr val="accent6">
                    <a:lumMod val="60000"/>
                    <a:lumOff val="40000"/>
                  </a:schemeClr>
                </a:solidFill>
                <a:hlinkClick r:id="rId9">
                  <a:extLst>
                    <a:ext uri="{A12FA001-AC4F-418D-AE19-62706E023703}">
                      <ahyp:hlinkClr xmlns:ahyp="http://schemas.microsoft.com/office/drawing/2018/hyperlinkcolor" val="tx"/>
                    </a:ext>
                  </a:extLst>
                </a:hlinkClick>
              </a:rPr>
              <a:t>lTQIgVFvFYE</a:t>
            </a:r>
            <a:endParaRPr lang="en-US" sz="1100" dirty="0">
              <a:solidFill>
                <a:schemeClr val="accent6">
                  <a:lumMod val="60000"/>
                  <a:lumOff val="40000"/>
                </a:schemeClr>
              </a:solidFill>
            </a:endParaRPr>
          </a:p>
        </p:txBody>
      </p:sp>
      <p:pic>
        <p:nvPicPr>
          <p:cNvPr id="30" name="Picture 29" descr="A picture containing outdoor, water, young, holding&#10;&#10;Description automatically generated">
            <a:extLst>
              <a:ext uri="{FF2B5EF4-FFF2-40B4-BE49-F238E27FC236}">
                <a16:creationId xmlns:a16="http://schemas.microsoft.com/office/drawing/2014/main" id="{A42AEFE8-66E3-574B-A246-66E488CB2439}"/>
              </a:ext>
            </a:extLst>
          </p:cNvPr>
          <p:cNvPicPr>
            <a:picLocks noChangeAspect="1"/>
          </p:cNvPicPr>
          <p:nvPr/>
        </p:nvPicPr>
        <p:blipFill>
          <a:blip r:embed="rId10"/>
          <a:stretch>
            <a:fillRect/>
          </a:stretch>
        </p:blipFill>
        <p:spPr>
          <a:xfrm>
            <a:off x="4867960" y="5225343"/>
            <a:ext cx="2730268" cy="1605824"/>
          </a:xfrm>
          <a:prstGeom prst="rect">
            <a:avLst/>
          </a:prstGeom>
        </p:spPr>
      </p:pic>
      <p:sp>
        <p:nvSpPr>
          <p:cNvPr id="31" name="TextBox 30">
            <a:extLst>
              <a:ext uri="{FF2B5EF4-FFF2-40B4-BE49-F238E27FC236}">
                <a16:creationId xmlns:a16="http://schemas.microsoft.com/office/drawing/2014/main" id="{32C89B0D-4094-3844-86F8-16CFA2CF0BE4}"/>
              </a:ext>
            </a:extLst>
          </p:cNvPr>
          <p:cNvSpPr txBox="1"/>
          <p:nvPr/>
        </p:nvSpPr>
        <p:spPr>
          <a:xfrm>
            <a:off x="8595837" y="3584402"/>
            <a:ext cx="3408857" cy="2154436"/>
          </a:xfrm>
          <a:prstGeom prst="rect">
            <a:avLst/>
          </a:prstGeom>
          <a:noFill/>
        </p:spPr>
        <p:txBody>
          <a:bodyPr wrap="square" rtlCol="0">
            <a:spAutoFit/>
          </a:bodyPr>
          <a:lstStyle/>
          <a:p>
            <a:pPr algn="ctr"/>
            <a:r>
              <a:rPr lang="en-US" dirty="0">
                <a:latin typeface="Gill Sans MT" panose="020B0502020104020203" pitchFamily="34" charset="77"/>
              </a:rPr>
              <a:t>Learn how to make giant bubbles from the video link above then make a video of yourself creating them to an appropriate and atmospheric soundtrack.</a:t>
            </a:r>
          </a:p>
          <a:p>
            <a:pPr algn="ctr"/>
            <a:endParaRPr lang="en-US" dirty="0">
              <a:latin typeface="Gill Sans MT" panose="020B0502020104020203" pitchFamily="34" charset="77"/>
            </a:endParaRPr>
          </a:p>
          <a:p>
            <a:pPr algn="ctr"/>
            <a:r>
              <a:rPr lang="en-US" sz="1200" dirty="0">
                <a:solidFill>
                  <a:schemeClr val="accent6">
                    <a:lumMod val="60000"/>
                    <a:lumOff val="40000"/>
                  </a:schemeClr>
                </a:solidFill>
                <a:latin typeface="Gill Sans MT" panose="020B0502020104020203" pitchFamily="34" charset="77"/>
                <a:hlinkClick r:id="rId11">
                  <a:extLst>
                    <a:ext uri="{A12FA001-AC4F-418D-AE19-62706E023703}">
                      <ahyp:hlinkClr xmlns:ahyp="http://schemas.microsoft.com/office/drawing/2018/hyperlinkcolor" val="tx"/>
                    </a:ext>
                  </a:extLst>
                </a:hlinkClick>
              </a:rPr>
              <a:t>https://www.youtube.com/watch?v=vh_iO-yQR6c</a:t>
            </a:r>
            <a:r>
              <a:rPr lang="en-US" sz="1200" dirty="0">
                <a:solidFill>
                  <a:schemeClr val="accent6">
                    <a:lumMod val="60000"/>
                    <a:lumOff val="40000"/>
                  </a:schemeClr>
                </a:solidFill>
                <a:latin typeface="Gill Sans MT" panose="020B0502020104020203" pitchFamily="34" charset="77"/>
              </a:rPr>
              <a:t> </a:t>
            </a:r>
            <a:r>
              <a:rPr lang="en-US" sz="1400" dirty="0">
                <a:latin typeface="Gill Sans MT" panose="020B0502020104020203" pitchFamily="34" charset="77"/>
              </a:rPr>
              <a:t>watch for inspiration</a:t>
            </a:r>
            <a:endParaRPr lang="en-US" sz="2000" dirty="0">
              <a:latin typeface="Gill Sans MT" panose="020B0502020104020203" pitchFamily="34" charset="77"/>
            </a:endParaRPr>
          </a:p>
        </p:txBody>
      </p:sp>
      <p:sp>
        <p:nvSpPr>
          <p:cNvPr id="32" name="TextBox 31">
            <a:extLst>
              <a:ext uri="{FF2B5EF4-FFF2-40B4-BE49-F238E27FC236}">
                <a16:creationId xmlns:a16="http://schemas.microsoft.com/office/drawing/2014/main" id="{4DBDF0E7-619F-AB4A-AE62-260C9BE8CBD7}"/>
              </a:ext>
            </a:extLst>
          </p:cNvPr>
          <p:cNvSpPr txBox="1"/>
          <p:nvPr/>
        </p:nvSpPr>
        <p:spPr>
          <a:xfrm>
            <a:off x="141310" y="3244178"/>
            <a:ext cx="3500846" cy="830997"/>
          </a:xfrm>
          <a:prstGeom prst="rect">
            <a:avLst/>
          </a:prstGeom>
          <a:noFill/>
        </p:spPr>
        <p:txBody>
          <a:bodyPr wrap="square" rtlCol="0">
            <a:spAutoFit/>
          </a:bodyPr>
          <a:lstStyle/>
          <a:p>
            <a:pPr algn="ctr"/>
            <a:r>
              <a:rPr lang="en-US" sz="1200" dirty="0">
                <a:latin typeface="Gill Sans MT" panose="020B0502020104020203" pitchFamily="34" charset="77"/>
              </a:rPr>
              <a:t>Have a look at both of these videos, especially the top one. You may have seen these performers in Covent Garden. Your challenge is to create your own Living Statue and record yourself. </a:t>
            </a:r>
          </a:p>
        </p:txBody>
      </p:sp>
      <p:sp>
        <p:nvSpPr>
          <p:cNvPr id="33" name="TextBox 32">
            <a:extLst>
              <a:ext uri="{FF2B5EF4-FFF2-40B4-BE49-F238E27FC236}">
                <a16:creationId xmlns:a16="http://schemas.microsoft.com/office/drawing/2014/main" id="{A520F0EE-CC8E-6549-9AC3-6FC673BE54EF}"/>
              </a:ext>
            </a:extLst>
          </p:cNvPr>
          <p:cNvSpPr txBox="1"/>
          <p:nvPr/>
        </p:nvSpPr>
        <p:spPr>
          <a:xfrm>
            <a:off x="9083517" y="6184836"/>
            <a:ext cx="3108483" cy="646331"/>
          </a:xfrm>
          <a:prstGeom prst="rect">
            <a:avLst/>
          </a:prstGeom>
          <a:noFill/>
        </p:spPr>
        <p:txBody>
          <a:bodyPr wrap="square" rtlCol="0">
            <a:spAutoFit/>
          </a:bodyPr>
          <a:lstStyle/>
          <a:p>
            <a:r>
              <a:rPr lang="en-US" dirty="0"/>
              <a:t>STAY SAFE AND ENJOY YOURSELVES! </a:t>
            </a:r>
          </a:p>
        </p:txBody>
      </p:sp>
      <p:cxnSp>
        <p:nvCxnSpPr>
          <p:cNvPr id="36" name="Straight Connector 35">
            <a:extLst>
              <a:ext uri="{FF2B5EF4-FFF2-40B4-BE49-F238E27FC236}">
                <a16:creationId xmlns:a16="http://schemas.microsoft.com/office/drawing/2014/main" id="{14936CB2-8FBE-9941-B95A-B3E1F6254318}"/>
              </a:ext>
            </a:extLst>
          </p:cNvPr>
          <p:cNvCxnSpPr/>
          <p:nvPr/>
        </p:nvCxnSpPr>
        <p:spPr>
          <a:xfrm>
            <a:off x="4091389" y="1386069"/>
            <a:ext cx="0" cy="39526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014E0D2-48AA-8249-BA6C-0BE0581082CD}"/>
              </a:ext>
            </a:extLst>
          </p:cNvPr>
          <p:cNvCxnSpPr/>
          <p:nvPr/>
        </p:nvCxnSpPr>
        <p:spPr>
          <a:xfrm>
            <a:off x="8345841" y="1386069"/>
            <a:ext cx="0" cy="395265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9484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66AC5-DF46-244F-92F2-983B6C96443D}"/>
              </a:ext>
            </a:extLst>
          </p:cNvPr>
          <p:cNvSpPr>
            <a:spLocks noGrp="1"/>
          </p:cNvSpPr>
          <p:nvPr>
            <p:ph type="title"/>
          </p:nvPr>
        </p:nvSpPr>
        <p:spPr>
          <a:xfrm>
            <a:off x="0" y="-94346"/>
            <a:ext cx="9291215" cy="1049235"/>
          </a:xfrm>
        </p:spPr>
        <p:txBody>
          <a:bodyPr>
            <a:normAutofit/>
          </a:bodyPr>
          <a:lstStyle/>
          <a:p>
            <a:pPr algn="l"/>
            <a:r>
              <a:rPr lang="en-US" sz="2800" dirty="0"/>
              <a:t>Art resources</a:t>
            </a:r>
          </a:p>
        </p:txBody>
      </p:sp>
      <p:pic>
        <p:nvPicPr>
          <p:cNvPr id="7" name="Content Placeholder 6" descr="A picture containing indoor, person, table, man&#10;&#10;Description automatically generated">
            <a:extLst>
              <a:ext uri="{FF2B5EF4-FFF2-40B4-BE49-F238E27FC236}">
                <a16:creationId xmlns:a16="http://schemas.microsoft.com/office/drawing/2014/main" id="{0735F881-9C9F-7349-9704-CE2B4CA167B6}"/>
              </a:ext>
            </a:extLst>
          </p:cNvPr>
          <p:cNvPicPr>
            <a:picLocks noGrp="1" noChangeAspect="1"/>
          </p:cNvPicPr>
          <p:nvPr>
            <p:ph idx="1"/>
          </p:nvPr>
        </p:nvPicPr>
        <p:blipFill>
          <a:blip r:embed="rId2"/>
          <a:stretch>
            <a:fillRect/>
          </a:stretch>
        </p:blipFill>
        <p:spPr>
          <a:xfrm>
            <a:off x="1300025" y="2276694"/>
            <a:ext cx="3547242" cy="2988622"/>
          </a:xfrm>
        </p:spPr>
      </p:pic>
      <p:sp>
        <p:nvSpPr>
          <p:cNvPr id="4" name="Rectangle 3">
            <a:extLst>
              <a:ext uri="{FF2B5EF4-FFF2-40B4-BE49-F238E27FC236}">
                <a16:creationId xmlns:a16="http://schemas.microsoft.com/office/drawing/2014/main" id="{4D91DE6B-0378-5B49-A48F-78D0DF75119B}"/>
              </a:ext>
            </a:extLst>
          </p:cNvPr>
          <p:cNvSpPr/>
          <p:nvPr/>
        </p:nvSpPr>
        <p:spPr>
          <a:xfrm>
            <a:off x="219458" y="1007440"/>
            <a:ext cx="5708376" cy="1292662"/>
          </a:xfrm>
          <a:prstGeom prst="rect">
            <a:avLst/>
          </a:prstGeom>
        </p:spPr>
        <p:txBody>
          <a:bodyPr wrap="square">
            <a:spAutoFit/>
          </a:bodyPr>
          <a:lstStyle/>
          <a:p>
            <a:pPr algn="ctr"/>
            <a:r>
              <a:rPr lang="en-GB" sz="2200" b="1" u="sng" dirty="0">
                <a:solidFill>
                  <a:srgbClr val="FFC000"/>
                </a:solidFill>
                <a:latin typeface="Gill Sans MT" panose="020B0502020104020203" pitchFamily="34" charset="77"/>
              </a:rPr>
              <a:t>Tasks 1&amp;2</a:t>
            </a:r>
          </a:p>
          <a:p>
            <a:pPr algn="ctr"/>
            <a:r>
              <a:rPr lang="en-GB" dirty="0">
                <a:solidFill>
                  <a:srgbClr val="FFC000"/>
                </a:solidFill>
                <a:latin typeface="Gill Sans MT" panose="020B0502020104020203" pitchFamily="34" charset="77"/>
              </a:rPr>
              <a:t>Watch the following video. </a:t>
            </a:r>
          </a:p>
          <a:p>
            <a:pPr algn="ctr"/>
            <a:r>
              <a:rPr lang="en-GB" dirty="0">
                <a:solidFill>
                  <a:srgbClr val="FFC000"/>
                </a:solidFill>
                <a:latin typeface="Gill Sans MT" panose="020B0502020104020203" pitchFamily="34" charset="77"/>
              </a:rPr>
              <a:t>Notice the patterns and colour combinations that the artist uses. </a:t>
            </a:r>
          </a:p>
        </p:txBody>
      </p:sp>
      <p:sp>
        <p:nvSpPr>
          <p:cNvPr id="8" name="Rectangle 7">
            <a:extLst>
              <a:ext uri="{FF2B5EF4-FFF2-40B4-BE49-F238E27FC236}">
                <a16:creationId xmlns:a16="http://schemas.microsoft.com/office/drawing/2014/main" id="{5C612C96-9917-844C-8EC3-6EA5BE49D95A}"/>
              </a:ext>
            </a:extLst>
          </p:cNvPr>
          <p:cNvSpPr/>
          <p:nvPr/>
        </p:nvSpPr>
        <p:spPr>
          <a:xfrm>
            <a:off x="438916" y="5411186"/>
            <a:ext cx="6096000" cy="338554"/>
          </a:xfrm>
          <a:prstGeom prst="rect">
            <a:avLst/>
          </a:prstGeom>
        </p:spPr>
        <p:txBody>
          <a:bodyPr>
            <a:spAutoFit/>
          </a:bodyPr>
          <a:lstStyle/>
          <a:p>
            <a:r>
              <a:rPr lang="en-GB" sz="1600" dirty="0">
                <a:solidFill>
                  <a:schemeClr val="accent6">
                    <a:lumMod val="60000"/>
                    <a:lumOff val="40000"/>
                  </a:schemeClr>
                </a:solidFill>
                <a:latin typeface="-webkit-standard"/>
                <a:hlinkClick r:id="rId3">
                  <a:extLst>
                    <a:ext uri="{A12FA001-AC4F-418D-AE19-62706E023703}">
                      <ahyp:hlinkClr xmlns:ahyp="http://schemas.microsoft.com/office/drawing/2018/hyperlinkcolor" val="tx"/>
                    </a:ext>
                  </a:extLst>
                </a:hlinkClick>
              </a:rPr>
              <a:t>https://www.tate.org.uk/kids/explore/kids-view/meet-street-artist </a:t>
            </a:r>
            <a:endParaRPr lang="en-GB" sz="1600" dirty="0">
              <a:solidFill>
                <a:schemeClr val="accent6">
                  <a:lumMod val="60000"/>
                  <a:lumOff val="40000"/>
                </a:schemeClr>
              </a:solidFill>
              <a:latin typeface="-webkit-standard"/>
            </a:endParaRPr>
          </a:p>
        </p:txBody>
      </p:sp>
      <p:sp>
        <p:nvSpPr>
          <p:cNvPr id="9" name="Rectangle 8">
            <a:extLst>
              <a:ext uri="{FF2B5EF4-FFF2-40B4-BE49-F238E27FC236}">
                <a16:creationId xmlns:a16="http://schemas.microsoft.com/office/drawing/2014/main" id="{1B96909D-80AC-B24F-B38A-FC9C88E9A9B4}"/>
              </a:ext>
            </a:extLst>
          </p:cNvPr>
          <p:cNvSpPr/>
          <p:nvPr/>
        </p:nvSpPr>
        <p:spPr>
          <a:xfrm>
            <a:off x="6534916" y="5395797"/>
            <a:ext cx="5380512" cy="369332"/>
          </a:xfrm>
          <a:prstGeom prst="rect">
            <a:avLst/>
          </a:prstGeom>
        </p:spPr>
        <p:txBody>
          <a:bodyPr wrap="none">
            <a:spAutoFit/>
          </a:bodyPr>
          <a:lstStyle/>
          <a:p>
            <a:r>
              <a:rPr lang="en-GB" dirty="0">
                <a:solidFill>
                  <a:schemeClr val="accent6">
                    <a:lumMod val="60000"/>
                    <a:lumOff val="40000"/>
                  </a:schemeClr>
                </a:solidFill>
                <a:latin typeface="-webkit-standard"/>
                <a:hlinkClick r:id="rId4">
                  <a:extLst>
                    <a:ext uri="{A12FA001-AC4F-418D-AE19-62706E023703}">
                      <ahyp:hlinkClr xmlns:ahyp="http://schemas.microsoft.com/office/drawing/2018/hyperlinkcolor" val="tx"/>
                    </a:ext>
                  </a:extLst>
                </a:hlinkClick>
              </a:rPr>
              <a:t>https://www.tate.org.uk/kids/games-quizzes/street-art </a:t>
            </a:r>
            <a:endParaRPr lang="en-GB" dirty="0">
              <a:solidFill>
                <a:schemeClr val="accent6">
                  <a:lumMod val="60000"/>
                  <a:lumOff val="40000"/>
                </a:schemeClr>
              </a:solidFill>
              <a:latin typeface="-webkit-standard"/>
            </a:endParaRPr>
          </a:p>
        </p:txBody>
      </p:sp>
      <p:pic>
        <p:nvPicPr>
          <p:cNvPr id="12" name="Picture 11" descr="Graffiti on a wall&#10;&#10;Description automatically generated">
            <a:extLst>
              <a:ext uri="{FF2B5EF4-FFF2-40B4-BE49-F238E27FC236}">
                <a16:creationId xmlns:a16="http://schemas.microsoft.com/office/drawing/2014/main" id="{E4A3BCA1-B0B8-9F4A-8551-D59AA60A915F}"/>
              </a:ext>
            </a:extLst>
          </p:cNvPr>
          <p:cNvPicPr>
            <a:picLocks noChangeAspect="1"/>
          </p:cNvPicPr>
          <p:nvPr/>
        </p:nvPicPr>
        <p:blipFill>
          <a:blip r:embed="rId5"/>
          <a:stretch>
            <a:fillRect/>
          </a:stretch>
        </p:blipFill>
        <p:spPr>
          <a:xfrm>
            <a:off x="7209206" y="2009105"/>
            <a:ext cx="4275619" cy="3256211"/>
          </a:xfrm>
          <a:prstGeom prst="rect">
            <a:avLst/>
          </a:prstGeom>
          <a:ln>
            <a:solidFill>
              <a:schemeClr val="tx1"/>
            </a:solidFill>
          </a:ln>
        </p:spPr>
      </p:pic>
      <p:sp>
        <p:nvSpPr>
          <p:cNvPr id="13" name="TextBox 12">
            <a:extLst>
              <a:ext uri="{FF2B5EF4-FFF2-40B4-BE49-F238E27FC236}">
                <a16:creationId xmlns:a16="http://schemas.microsoft.com/office/drawing/2014/main" id="{4AA0FA75-2ABF-0944-8AB9-838F06D4A6EC}"/>
              </a:ext>
            </a:extLst>
          </p:cNvPr>
          <p:cNvSpPr txBox="1"/>
          <p:nvPr/>
        </p:nvSpPr>
        <p:spPr>
          <a:xfrm>
            <a:off x="6534916" y="672416"/>
            <a:ext cx="5281923" cy="1292662"/>
          </a:xfrm>
          <a:prstGeom prst="rect">
            <a:avLst/>
          </a:prstGeom>
          <a:noFill/>
        </p:spPr>
        <p:txBody>
          <a:bodyPr wrap="square" rtlCol="0">
            <a:spAutoFit/>
          </a:bodyPr>
          <a:lstStyle/>
          <a:p>
            <a:pPr algn="ctr"/>
            <a:r>
              <a:rPr lang="en-US" sz="2400" b="1" u="sng" dirty="0">
                <a:solidFill>
                  <a:srgbClr val="FFC000"/>
                </a:solidFill>
                <a:latin typeface="Gill Sans MT" panose="020B0502020104020203" pitchFamily="34" charset="77"/>
              </a:rPr>
              <a:t>Task 3 </a:t>
            </a:r>
          </a:p>
          <a:p>
            <a:pPr algn="ctr"/>
            <a:r>
              <a:rPr lang="en-US" dirty="0">
                <a:solidFill>
                  <a:srgbClr val="FFC000"/>
                </a:solidFill>
                <a:latin typeface="Gill Sans MT" panose="020B0502020104020203" pitchFamily="34" charset="77"/>
              </a:rPr>
              <a:t>Use this Street Art online app to help you complete the task. </a:t>
            </a:r>
          </a:p>
          <a:p>
            <a:pPr algn="ctr"/>
            <a:r>
              <a:rPr lang="en-US" dirty="0">
                <a:solidFill>
                  <a:srgbClr val="FFC000"/>
                </a:solidFill>
                <a:latin typeface="Gill Sans MT" panose="020B0502020104020203" pitchFamily="34" charset="77"/>
              </a:rPr>
              <a:t> (Try it anyway as it’s great fun!)</a:t>
            </a:r>
          </a:p>
        </p:txBody>
      </p:sp>
      <p:cxnSp>
        <p:nvCxnSpPr>
          <p:cNvPr id="15" name="Straight Connector 14">
            <a:extLst>
              <a:ext uri="{FF2B5EF4-FFF2-40B4-BE49-F238E27FC236}">
                <a16:creationId xmlns:a16="http://schemas.microsoft.com/office/drawing/2014/main" id="{91D47A3B-A082-5E49-BA70-A459848A7FAB}"/>
              </a:ext>
            </a:extLst>
          </p:cNvPr>
          <p:cNvCxnSpPr/>
          <p:nvPr/>
        </p:nvCxnSpPr>
        <p:spPr>
          <a:xfrm>
            <a:off x="6253655" y="1356390"/>
            <a:ext cx="0" cy="363675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524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AF477-64E3-4842-8D26-8B3C0120275C}"/>
              </a:ext>
            </a:extLst>
          </p:cNvPr>
          <p:cNvSpPr>
            <a:spLocks noGrp="1"/>
          </p:cNvSpPr>
          <p:nvPr>
            <p:ph type="title"/>
          </p:nvPr>
        </p:nvSpPr>
        <p:spPr>
          <a:xfrm>
            <a:off x="127275" y="-141890"/>
            <a:ext cx="9291215" cy="1049235"/>
          </a:xfrm>
        </p:spPr>
        <p:txBody>
          <a:bodyPr>
            <a:normAutofit/>
          </a:bodyPr>
          <a:lstStyle/>
          <a:p>
            <a:pPr algn="l"/>
            <a:r>
              <a:rPr lang="en-US" sz="2800" dirty="0"/>
              <a:t>Music Resources</a:t>
            </a:r>
          </a:p>
        </p:txBody>
      </p:sp>
      <p:sp>
        <p:nvSpPr>
          <p:cNvPr id="3" name="Content Placeholder 2">
            <a:extLst>
              <a:ext uri="{FF2B5EF4-FFF2-40B4-BE49-F238E27FC236}">
                <a16:creationId xmlns:a16="http://schemas.microsoft.com/office/drawing/2014/main" id="{DFEEBA7D-32EF-4D42-9875-1778372EFBF2}"/>
              </a:ext>
            </a:extLst>
          </p:cNvPr>
          <p:cNvSpPr>
            <a:spLocks noGrp="1"/>
          </p:cNvSpPr>
          <p:nvPr>
            <p:ph idx="1"/>
          </p:nvPr>
        </p:nvSpPr>
        <p:spPr>
          <a:xfrm>
            <a:off x="921772" y="836197"/>
            <a:ext cx="3618697" cy="2597619"/>
          </a:xfrm>
        </p:spPr>
        <p:txBody>
          <a:bodyPr>
            <a:normAutofit fontScale="70000" lnSpcReduction="20000"/>
          </a:bodyPr>
          <a:lstStyle/>
          <a:p>
            <a:pPr marL="0" indent="0">
              <a:buNone/>
            </a:pPr>
            <a:r>
              <a:rPr lang="en-GB" sz="2900" b="1" dirty="0">
                <a:latin typeface="Gill Sans MT" panose="020B0502020104020203" pitchFamily="34" charset="77"/>
              </a:rPr>
              <a:t>Task 1 </a:t>
            </a:r>
            <a:r>
              <a:rPr lang="en-GB" sz="2300" dirty="0">
                <a:latin typeface="Gill Sans MT" panose="020B0502020104020203" pitchFamily="34" charset="77"/>
              </a:rPr>
              <a:t>– FURTHER HELP AND INFO </a:t>
            </a:r>
          </a:p>
          <a:p>
            <a:r>
              <a:rPr lang="en-GB" sz="2300" dirty="0">
                <a:latin typeface="Gill Sans MT" panose="020B0502020104020203" pitchFamily="34" charset="77"/>
              </a:rPr>
              <a:t>Download Band Lab </a:t>
            </a:r>
          </a:p>
          <a:p>
            <a:r>
              <a:rPr lang="en-GB" sz="2300" dirty="0">
                <a:latin typeface="Gill Sans MT" panose="020B0502020104020203" pitchFamily="34" charset="77"/>
              </a:rPr>
              <a:t>You should consider all the musical elements such as </a:t>
            </a:r>
            <a:r>
              <a:rPr lang="en-GB" sz="2300" b="1" dirty="0">
                <a:latin typeface="Gill Sans MT" panose="020B0502020104020203" pitchFamily="34" charset="77"/>
              </a:rPr>
              <a:t>rhythm, melody, pitch, instrumentation </a:t>
            </a:r>
            <a:r>
              <a:rPr lang="en-GB" sz="2300" dirty="0">
                <a:latin typeface="Gill Sans MT" panose="020B0502020104020203" pitchFamily="34" charset="77"/>
              </a:rPr>
              <a:t>and think about what</a:t>
            </a:r>
            <a:r>
              <a:rPr lang="en-GB" sz="2300" b="1" dirty="0">
                <a:latin typeface="Gill Sans MT" panose="020B0502020104020203" pitchFamily="34" charset="77"/>
              </a:rPr>
              <a:t> style </a:t>
            </a:r>
            <a:r>
              <a:rPr lang="en-GB" sz="2300" dirty="0">
                <a:latin typeface="Gill Sans MT" panose="020B0502020104020203" pitchFamily="34" charset="77"/>
              </a:rPr>
              <a:t>would best suit your chosen picture.  </a:t>
            </a:r>
          </a:p>
          <a:p>
            <a:endParaRPr lang="en-US" dirty="0"/>
          </a:p>
        </p:txBody>
      </p:sp>
      <p:pic>
        <p:nvPicPr>
          <p:cNvPr id="4" name="Picture 3">
            <a:extLst>
              <a:ext uri="{FF2B5EF4-FFF2-40B4-BE49-F238E27FC236}">
                <a16:creationId xmlns:a16="http://schemas.microsoft.com/office/drawing/2014/main" id="{08525C31-54A9-4E4A-A685-C14BEF95FC7E}"/>
              </a:ext>
            </a:extLst>
          </p:cNvPr>
          <p:cNvPicPr>
            <a:picLocks noChangeAspect="1"/>
          </p:cNvPicPr>
          <p:nvPr/>
        </p:nvPicPr>
        <p:blipFill>
          <a:blip r:embed="rId2"/>
          <a:stretch>
            <a:fillRect/>
          </a:stretch>
        </p:blipFill>
        <p:spPr>
          <a:xfrm>
            <a:off x="112758" y="1609161"/>
            <a:ext cx="872833" cy="665170"/>
          </a:xfrm>
          <a:prstGeom prst="rect">
            <a:avLst/>
          </a:prstGeom>
          <a:ln>
            <a:noFill/>
          </a:ln>
          <a:effectLst>
            <a:softEdge rad="112500"/>
          </a:effectLst>
        </p:spPr>
      </p:pic>
      <p:pic>
        <p:nvPicPr>
          <p:cNvPr id="5" name="Picture 4">
            <a:extLst>
              <a:ext uri="{FF2B5EF4-FFF2-40B4-BE49-F238E27FC236}">
                <a16:creationId xmlns:a16="http://schemas.microsoft.com/office/drawing/2014/main" id="{D9F6219B-3F4C-5A4B-8157-67466BDCFD88}"/>
              </a:ext>
            </a:extLst>
          </p:cNvPr>
          <p:cNvPicPr>
            <a:picLocks noChangeAspect="1"/>
          </p:cNvPicPr>
          <p:nvPr/>
        </p:nvPicPr>
        <p:blipFill>
          <a:blip r:embed="rId3"/>
          <a:stretch>
            <a:fillRect/>
          </a:stretch>
        </p:blipFill>
        <p:spPr>
          <a:xfrm>
            <a:off x="92515" y="2894613"/>
            <a:ext cx="2727614" cy="1905000"/>
          </a:xfrm>
          <a:prstGeom prst="rect">
            <a:avLst/>
          </a:prstGeom>
          <a:ln>
            <a:noFill/>
          </a:ln>
          <a:effectLst>
            <a:softEdge rad="112500"/>
          </a:effectLst>
        </p:spPr>
      </p:pic>
      <p:pic>
        <p:nvPicPr>
          <p:cNvPr id="6" name="Picture 5">
            <a:extLst>
              <a:ext uri="{FF2B5EF4-FFF2-40B4-BE49-F238E27FC236}">
                <a16:creationId xmlns:a16="http://schemas.microsoft.com/office/drawing/2014/main" id="{9D5C7BE5-A40F-0341-BC6E-70A632048CD6}"/>
              </a:ext>
            </a:extLst>
          </p:cNvPr>
          <p:cNvPicPr>
            <a:picLocks noChangeAspect="1"/>
          </p:cNvPicPr>
          <p:nvPr/>
        </p:nvPicPr>
        <p:blipFill>
          <a:blip r:embed="rId4"/>
          <a:stretch>
            <a:fillRect/>
          </a:stretch>
        </p:blipFill>
        <p:spPr>
          <a:xfrm>
            <a:off x="2822034" y="2894613"/>
            <a:ext cx="1709164" cy="2788329"/>
          </a:xfrm>
          <a:prstGeom prst="rect">
            <a:avLst/>
          </a:prstGeom>
          <a:ln>
            <a:noFill/>
          </a:ln>
          <a:effectLst>
            <a:softEdge rad="112500"/>
          </a:effectLst>
        </p:spPr>
      </p:pic>
      <p:pic>
        <p:nvPicPr>
          <p:cNvPr id="7" name="Picture 6">
            <a:extLst>
              <a:ext uri="{FF2B5EF4-FFF2-40B4-BE49-F238E27FC236}">
                <a16:creationId xmlns:a16="http://schemas.microsoft.com/office/drawing/2014/main" id="{41F696A2-2FDE-9D42-8421-99C714316A5A}"/>
              </a:ext>
            </a:extLst>
          </p:cNvPr>
          <p:cNvPicPr>
            <a:picLocks noChangeAspect="1"/>
          </p:cNvPicPr>
          <p:nvPr/>
        </p:nvPicPr>
        <p:blipFill>
          <a:blip r:embed="rId5"/>
          <a:stretch>
            <a:fillRect/>
          </a:stretch>
        </p:blipFill>
        <p:spPr>
          <a:xfrm>
            <a:off x="1103599" y="4656168"/>
            <a:ext cx="1709164" cy="2205373"/>
          </a:xfrm>
          <a:prstGeom prst="rect">
            <a:avLst/>
          </a:prstGeom>
          <a:ln>
            <a:noFill/>
          </a:ln>
          <a:effectLst>
            <a:softEdge rad="112500"/>
          </a:effectLst>
        </p:spPr>
      </p:pic>
      <p:pic>
        <p:nvPicPr>
          <p:cNvPr id="8" name="Picture 7">
            <a:extLst>
              <a:ext uri="{FF2B5EF4-FFF2-40B4-BE49-F238E27FC236}">
                <a16:creationId xmlns:a16="http://schemas.microsoft.com/office/drawing/2014/main" id="{65950370-091A-A547-88EA-90DABE97F2F8}"/>
              </a:ext>
            </a:extLst>
          </p:cNvPr>
          <p:cNvPicPr>
            <a:picLocks noChangeAspect="1"/>
          </p:cNvPicPr>
          <p:nvPr/>
        </p:nvPicPr>
        <p:blipFill rotWithShape="1">
          <a:blip r:embed="rId6"/>
          <a:srcRect l="15472" t="11075" r="15473" b="44179"/>
          <a:stretch/>
        </p:blipFill>
        <p:spPr>
          <a:xfrm>
            <a:off x="200108" y="923361"/>
            <a:ext cx="707806" cy="791218"/>
          </a:xfrm>
          <a:prstGeom prst="rect">
            <a:avLst/>
          </a:prstGeom>
        </p:spPr>
      </p:pic>
      <p:sp>
        <p:nvSpPr>
          <p:cNvPr id="9" name="TextBox 8">
            <a:extLst>
              <a:ext uri="{FF2B5EF4-FFF2-40B4-BE49-F238E27FC236}">
                <a16:creationId xmlns:a16="http://schemas.microsoft.com/office/drawing/2014/main" id="{9C3293D6-DB02-F441-ADA8-012D0EA5B72B}"/>
              </a:ext>
            </a:extLst>
          </p:cNvPr>
          <p:cNvSpPr txBox="1"/>
          <p:nvPr/>
        </p:nvSpPr>
        <p:spPr>
          <a:xfrm>
            <a:off x="292201" y="3049444"/>
            <a:ext cx="697627" cy="369332"/>
          </a:xfrm>
          <a:prstGeom prst="rect">
            <a:avLst/>
          </a:prstGeom>
          <a:noFill/>
        </p:spPr>
        <p:txBody>
          <a:bodyPr wrap="none" rtlCol="0">
            <a:spAutoFit/>
          </a:bodyPr>
          <a:lstStyle/>
          <a:p>
            <a:r>
              <a:rPr lang="en-US" dirty="0">
                <a:latin typeface="Gill Sans MT" panose="020B0502020104020203" pitchFamily="34" charset="77"/>
              </a:rPr>
              <a:t>Pic 1 </a:t>
            </a:r>
          </a:p>
        </p:txBody>
      </p:sp>
      <p:sp>
        <p:nvSpPr>
          <p:cNvPr id="10" name="TextBox 9">
            <a:extLst>
              <a:ext uri="{FF2B5EF4-FFF2-40B4-BE49-F238E27FC236}">
                <a16:creationId xmlns:a16="http://schemas.microsoft.com/office/drawing/2014/main" id="{BF97FFBC-B068-D941-A1BE-C0FF8D685B5B}"/>
              </a:ext>
            </a:extLst>
          </p:cNvPr>
          <p:cNvSpPr txBox="1"/>
          <p:nvPr/>
        </p:nvSpPr>
        <p:spPr>
          <a:xfrm>
            <a:off x="1197239" y="4799613"/>
            <a:ext cx="633507" cy="369332"/>
          </a:xfrm>
          <a:prstGeom prst="rect">
            <a:avLst/>
          </a:prstGeom>
          <a:noFill/>
        </p:spPr>
        <p:txBody>
          <a:bodyPr wrap="none" rtlCol="0">
            <a:spAutoFit/>
          </a:bodyPr>
          <a:lstStyle/>
          <a:p>
            <a:r>
              <a:rPr lang="en-US" dirty="0">
                <a:latin typeface="Gill Sans MT" panose="020B0502020104020203" pitchFamily="34" charset="77"/>
              </a:rPr>
              <a:t>Pic 3</a:t>
            </a:r>
          </a:p>
        </p:txBody>
      </p:sp>
      <p:sp>
        <p:nvSpPr>
          <p:cNvPr id="11" name="TextBox 10">
            <a:extLst>
              <a:ext uri="{FF2B5EF4-FFF2-40B4-BE49-F238E27FC236}">
                <a16:creationId xmlns:a16="http://schemas.microsoft.com/office/drawing/2014/main" id="{2DF2FF9B-6681-C143-A239-617F03F85F90}"/>
              </a:ext>
            </a:extLst>
          </p:cNvPr>
          <p:cNvSpPr txBox="1"/>
          <p:nvPr/>
        </p:nvSpPr>
        <p:spPr>
          <a:xfrm>
            <a:off x="2980214" y="3049444"/>
            <a:ext cx="633507" cy="369332"/>
          </a:xfrm>
          <a:prstGeom prst="rect">
            <a:avLst/>
          </a:prstGeom>
          <a:noFill/>
        </p:spPr>
        <p:txBody>
          <a:bodyPr wrap="none" rtlCol="0">
            <a:spAutoFit/>
          </a:bodyPr>
          <a:lstStyle/>
          <a:p>
            <a:r>
              <a:rPr lang="en-US" dirty="0">
                <a:solidFill>
                  <a:schemeClr val="bg1"/>
                </a:solidFill>
                <a:latin typeface="Gill Sans MT" panose="020B0502020104020203" pitchFamily="34" charset="77"/>
              </a:rPr>
              <a:t>Pic 2</a:t>
            </a:r>
          </a:p>
        </p:txBody>
      </p:sp>
      <p:cxnSp>
        <p:nvCxnSpPr>
          <p:cNvPr id="13" name="Straight Connector 12">
            <a:extLst>
              <a:ext uri="{FF2B5EF4-FFF2-40B4-BE49-F238E27FC236}">
                <a16:creationId xmlns:a16="http://schemas.microsoft.com/office/drawing/2014/main" id="{7AF963F5-F620-1B43-92B4-320705F5936D}"/>
              </a:ext>
            </a:extLst>
          </p:cNvPr>
          <p:cNvCxnSpPr/>
          <p:nvPr/>
        </p:nvCxnSpPr>
        <p:spPr>
          <a:xfrm>
            <a:off x="4745421" y="1452984"/>
            <a:ext cx="0" cy="38193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FF6754-7A3C-A74E-AF26-AE3DB8ECC02C}"/>
              </a:ext>
            </a:extLst>
          </p:cNvPr>
          <p:cNvCxnSpPr/>
          <p:nvPr/>
        </p:nvCxnSpPr>
        <p:spPr>
          <a:xfrm>
            <a:off x="8569908" y="1527198"/>
            <a:ext cx="0" cy="3803603"/>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59297325-8B4B-9345-8B7F-3057B48D822C}"/>
              </a:ext>
            </a:extLst>
          </p:cNvPr>
          <p:cNvSpPr/>
          <p:nvPr/>
        </p:nvSpPr>
        <p:spPr>
          <a:xfrm>
            <a:off x="8700068" y="837478"/>
            <a:ext cx="3291824" cy="3231654"/>
          </a:xfrm>
          <a:prstGeom prst="rect">
            <a:avLst/>
          </a:prstGeom>
        </p:spPr>
        <p:txBody>
          <a:bodyPr wrap="square">
            <a:spAutoFit/>
          </a:bodyPr>
          <a:lstStyle/>
          <a:p>
            <a:r>
              <a:rPr lang="en-GB" sz="2400" b="1" dirty="0">
                <a:latin typeface="Gill Sans MT" panose="020B0502020104020203" pitchFamily="34" charset="77"/>
              </a:rPr>
              <a:t>Task 3: </a:t>
            </a:r>
            <a:r>
              <a:rPr lang="en-GB" sz="1600" b="1" dirty="0">
                <a:latin typeface="Gill Sans MT" panose="020B0502020104020203" pitchFamily="34" charset="77"/>
              </a:rPr>
              <a:t>Body percussion</a:t>
            </a:r>
          </a:p>
          <a:p>
            <a:endParaRPr lang="en-GB" dirty="0">
              <a:latin typeface="Gill Sans MT" panose="020B0502020104020203" pitchFamily="34" charset="77"/>
            </a:endParaRPr>
          </a:p>
          <a:p>
            <a:pPr marL="285750" indent="-285750">
              <a:buFont typeface="Arial" panose="020B0604020202020204" pitchFamily="34" charset="0"/>
              <a:buChar char="•"/>
            </a:pPr>
            <a:r>
              <a:rPr lang="en-GB" dirty="0">
                <a:latin typeface="Gill Sans MT" panose="020B0502020104020203" pitchFamily="34" charset="77"/>
              </a:rPr>
              <a:t>Click on the video link to see the lesson. </a:t>
            </a:r>
            <a:r>
              <a:rPr lang="en-GB" dirty="0">
                <a:solidFill>
                  <a:schemeClr val="accent6">
                    <a:lumMod val="60000"/>
                    <a:lumOff val="40000"/>
                  </a:schemeClr>
                </a:solidFill>
                <a:latin typeface="Gill Sans MT" panose="020B0502020104020203" pitchFamily="34" charset="77"/>
                <a:hlinkClick r:id="rId7">
                  <a:extLst>
                    <a:ext uri="{A12FA001-AC4F-418D-AE19-62706E023703}">
                      <ahyp:hlinkClr xmlns:ahyp="http://schemas.microsoft.com/office/drawing/2018/hyperlinkcolor" val="tx"/>
                    </a:ext>
                  </a:extLst>
                </a:hlinkClick>
              </a:rPr>
              <a:t>https://www.youtube.com/watch?v=Mnt6O8N6eDg</a:t>
            </a:r>
            <a:endParaRPr lang="en-GB" dirty="0">
              <a:solidFill>
                <a:schemeClr val="accent6">
                  <a:lumMod val="60000"/>
                  <a:lumOff val="40000"/>
                </a:schemeClr>
              </a:solidFill>
              <a:latin typeface="Gill Sans MT" panose="020B0502020104020203" pitchFamily="34" charset="77"/>
            </a:endParaRPr>
          </a:p>
          <a:p>
            <a:pPr marL="285750" indent="-285750">
              <a:buFont typeface="Arial" panose="020B0604020202020204" pitchFamily="34" charset="0"/>
              <a:buChar char="•"/>
            </a:pPr>
            <a:endParaRPr lang="en-GB" dirty="0">
              <a:latin typeface="Gill Sans MT" panose="020B0502020104020203" pitchFamily="34" charset="77"/>
            </a:endParaRPr>
          </a:p>
          <a:p>
            <a:pPr marL="285750" indent="-285750">
              <a:buFont typeface="Arial" panose="020B0604020202020204" pitchFamily="34" charset="0"/>
              <a:buChar char="•"/>
            </a:pPr>
            <a:r>
              <a:rPr lang="en-GB" dirty="0">
                <a:latin typeface="Gill Sans MT" panose="020B0502020104020203" pitchFamily="34" charset="77"/>
              </a:rPr>
              <a:t>Once you have mastered the moves and rhythms can you find your own song for it to accompany?  </a:t>
            </a:r>
          </a:p>
        </p:txBody>
      </p:sp>
      <p:pic>
        <p:nvPicPr>
          <p:cNvPr id="17" name="Picture 16">
            <a:extLst>
              <a:ext uri="{FF2B5EF4-FFF2-40B4-BE49-F238E27FC236}">
                <a16:creationId xmlns:a16="http://schemas.microsoft.com/office/drawing/2014/main" id="{62AD9544-6AB9-D44C-AA9B-43B70666ACBA}"/>
              </a:ext>
            </a:extLst>
          </p:cNvPr>
          <p:cNvPicPr>
            <a:picLocks noChangeAspect="1"/>
          </p:cNvPicPr>
          <p:nvPr/>
        </p:nvPicPr>
        <p:blipFill>
          <a:blip r:embed="rId8"/>
          <a:stretch>
            <a:fillRect/>
          </a:stretch>
        </p:blipFill>
        <p:spPr>
          <a:xfrm>
            <a:off x="9158377" y="4296654"/>
            <a:ext cx="2639283" cy="16627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Picture 17">
            <a:extLst>
              <a:ext uri="{FF2B5EF4-FFF2-40B4-BE49-F238E27FC236}">
                <a16:creationId xmlns:a16="http://schemas.microsoft.com/office/drawing/2014/main" id="{8C28B603-1AA7-FE41-8F8A-FDBB887DE74B}"/>
              </a:ext>
            </a:extLst>
          </p:cNvPr>
          <p:cNvPicPr>
            <a:picLocks noChangeAspect="1"/>
          </p:cNvPicPr>
          <p:nvPr/>
        </p:nvPicPr>
        <p:blipFill>
          <a:blip r:embed="rId9"/>
          <a:stretch>
            <a:fillRect/>
          </a:stretch>
        </p:blipFill>
        <p:spPr>
          <a:xfrm>
            <a:off x="5138992" y="2758321"/>
            <a:ext cx="3072642" cy="2225958"/>
          </a:xfrm>
          <a:prstGeom prst="rect">
            <a:avLst/>
          </a:prstGeom>
          <a:ln>
            <a:noFill/>
          </a:ln>
          <a:effectLst>
            <a:softEdge rad="112500"/>
          </a:effectLst>
        </p:spPr>
      </p:pic>
      <p:sp>
        <p:nvSpPr>
          <p:cNvPr id="19" name="Content Placeholder 2">
            <a:extLst>
              <a:ext uri="{FF2B5EF4-FFF2-40B4-BE49-F238E27FC236}">
                <a16:creationId xmlns:a16="http://schemas.microsoft.com/office/drawing/2014/main" id="{A6B16D64-270A-574B-B229-7C42CF533FC6}"/>
              </a:ext>
            </a:extLst>
          </p:cNvPr>
          <p:cNvSpPr txBox="1">
            <a:spLocks/>
          </p:cNvSpPr>
          <p:nvPr/>
        </p:nvSpPr>
        <p:spPr>
          <a:xfrm>
            <a:off x="4951211" y="821157"/>
            <a:ext cx="3618697" cy="2597619"/>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r>
              <a:rPr lang="en-GB" b="1" dirty="0">
                <a:latin typeface="Gill Sans MT" panose="020B0502020104020203" pitchFamily="34" charset="77"/>
              </a:rPr>
              <a:t>Task 2 </a:t>
            </a:r>
            <a:r>
              <a:rPr lang="en-GB" sz="1600" b="1" dirty="0">
                <a:latin typeface="Gill Sans MT" panose="020B0502020104020203" pitchFamily="34" charset="77"/>
              </a:rPr>
              <a:t>Busking</a:t>
            </a:r>
          </a:p>
          <a:p>
            <a:pPr marL="0" indent="0">
              <a:buFont typeface="Arial" panose="020B0604020202020204" pitchFamily="34" charset="0"/>
              <a:buNone/>
            </a:pPr>
            <a:r>
              <a:rPr lang="en-GB" sz="1600" dirty="0">
                <a:latin typeface="Gill Sans MT" panose="020B0502020104020203" pitchFamily="34" charset="77"/>
              </a:rPr>
              <a:t>No further resources needed but do check back at the details of the task from last week and don’t forget to make a recording of what you produce!  </a:t>
            </a:r>
          </a:p>
          <a:p>
            <a:endParaRPr lang="en-US" dirty="0"/>
          </a:p>
        </p:txBody>
      </p:sp>
    </p:spTree>
    <p:extLst>
      <p:ext uri="{BB962C8B-B14F-4D97-AF65-F5344CB8AC3E}">
        <p14:creationId xmlns:p14="http://schemas.microsoft.com/office/powerpoint/2010/main" val="3551415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BAE8F2D-AE1C-1043-9F76-BB132FDF4E89}"/>
              </a:ext>
            </a:extLst>
          </p:cNvPr>
          <p:cNvSpPr>
            <a:spLocks noGrp="1"/>
          </p:cNvSpPr>
          <p:nvPr>
            <p:ph type="title"/>
          </p:nvPr>
        </p:nvSpPr>
        <p:spPr>
          <a:xfrm>
            <a:off x="2084726" y="575523"/>
            <a:ext cx="7922011" cy="1371851"/>
          </a:xfrm>
        </p:spPr>
        <p:txBody>
          <a:bodyPr>
            <a:normAutofit fontScale="90000"/>
          </a:bodyPr>
          <a:lstStyle/>
          <a:p>
            <a:pPr algn="ctr"/>
            <a:r>
              <a:rPr lang="en-US" sz="4900" dirty="0">
                <a:latin typeface="Gill Sans MT" panose="020B0502020104020203" pitchFamily="34" charset="77"/>
              </a:rPr>
              <a:t>FIND YOUR </a:t>
            </a:r>
            <a:r>
              <a:rPr lang="en-US" sz="4900" dirty="0" err="1">
                <a:latin typeface="Gill Sans MT" panose="020B0502020104020203" pitchFamily="34" charset="77"/>
              </a:rPr>
              <a:t>inspirATION</a:t>
            </a:r>
            <a:r>
              <a:rPr lang="en-US" sz="4900" dirty="0">
                <a:latin typeface="Gill Sans MT" panose="020B0502020104020203" pitchFamily="34" charset="77"/>
              </a:rPr>
              <a:t>. </a:t>
            </a:r>
            <a:br>
              <a:rPr lang="en-US" sz="4900" dirty="0">
                <a:latin typeface="Gill Sans MT" panose="020B0502020104020203" pitchFamily="34" charset="77"/>
              </a:rPr>
            </a:br>
            <a:r>
              <a:rPr lang="en-US" sz="4900" dirty="0">
                <a:latin typeface="Gill Sans MT" panose="020B0502020104020203" pitchFamily="34" charset="77"/>
              </a:rPr>
              <a:t>BE an Inspiration.</a:t>
            </a:r>
            <a:br>
              <a:rPr lang="en-US" sz="3600" dirty="0"/>
            </a:br>
            <a:endParaRPr lang="en-US" sz="3600" dirty="0"/>
          </a:p>
        </p:txBody>
      </p:sp>
      <p:pic>
        <p:nvPicPr>
          <p:cNvPr id="5" name="Content Placeholder 4" descr="A picture containing furniture, curtain, sitting, red&#10;&#10;Description automatically generated">
            <a:extLst>
              <a:ext uri="{FF2B5EF4-FFF2-40B4-BE49-F238E27FC236}">
                <a16:creationId xmlns:a16="http://schemas.microsoft.com/office/drawing/2014/main" id="{C39CBC6B-7B72-1343-A03B-65CB43B8BA12}"/>
              </a:ext>
            </a:extLst>
          </p:cNvPr>
          <p:cNvPicPr>
            <a:picLocks noGrp="1" noChangeAspect="1"/>
          </p:cNvPicPr>
          <p:nvPr>
            <p:ph idx="1"/>
          </p:nvPr>
        </p:nvPicPr>
        <p:blipFill rotWithShape="1">
          <a:blip r:embed="rId2"/>
          <a:srcRect r="3752" b="10802"/>
          <a:stretch/>
        </p:blipFill>
        <p:spPr>
          <a:xfrm>
            <a:off x="661981" y="2146747"/>
            <a:ext cx="3390283" cy="3141944"/>
          </a:xfrm>
          <a:ln>
            <a:solidFill>
              <a:schemeClr val="tx1"/>
            </a:solidFill>
          </a:ln>
        </p:spPr>
      </p:pic>
      <p:pic>
        <p:nvPicPr>
          <p:cNvPr id="6" name="Picture 5">
            <a:extLst>
              <a:ext uri="{FF2B5EF4-FFF2-40B4-BE49-F238E27FC236}">
                <a16:creationId xmlns:a16="http://schemas.microsoft.com/office/drawing/2014/main" id="{9ABA7CA3-2122-E440-8868-B2C960B1246C}"/>
              </a:ext>
            </a:extLst>
          </p:cNvPr>
          <p:cNvPicPr>
            <a:picLocks noChangeAspect="1"/>
          </p:cNvPicPr>
          <p:nvPr/>
        </p:nvPicPr>
        <p:blipFill rotWithShape="1">
          <a:blip r:embed="rId3"/>
          <a:srcRect r="7334" b="25505"/>
          <a:stretch/>
        </p:blipFill>
        <p:spPr>
          <a:xfrm>
            <a:off x="8311596" y="2146747"/>
            <a:ext cx="3390283" cy="3141945"/>
          </a:xfrm>
          <a:prstGeom prst="rect">
            <a:avLst/>
          </a:prstGeom>
          <a:ln>
            <a:solidFill>
              <a:schemeClr val="tx1"/>
            </a:solidFill>
          </a:ln>
        </p:spPr>
      </p:pic>
      <p:pic>
        <p:nvPicPr>
          <p:cNvPr id="7" name="Picture 6">
            <a:extLst>
              <a:ext uri="{FF2B5EF4-FFF2-40B4-BE49-F238E27FC236}">
                <a16:creationId xmlns:a16="http://schemas.microsoft.com/office/drawing/2014/main" id="{32EB0133-9AA3-4849-8E77-268AC4E6B445}"/>
              </a:ext>
            </a:extLst>
          </p:cNvPr>
          <p:cNvPicPr>
            <a:picLocks noChangeAspect="1"/>
          </p:cNvPicPr>
          <p:nvPr/>
        </p:nvPicPr>
        <p:blipFill>
          <a:blip r:embed="rId4"/>
          <a:stretch>
            <a:fillRect/>
          </a:stretch>
        </p:blipFill>
        <p:spPr>
          <a:xfrm>
            <a:off x="4610958" y="2146747"/>
            <a:ext cx="3141944" cy="3141944"/>
          </a:xfrm>
          <a:prstGeom prst="rect">
            <a:avLst/>
          </a:prstGeom>
          <a:ln>
            <a:solidFill>
              <a:schemeClr val="tx1"/>
            </a:solidFill>
          </a:ln>
        </p:spPr>
      </p:pic>
      <p:sp>
        <p:nvSpPr>
          <p:cNvPr id="8" name="TextBox 7">
            <a:extLst>
              <a:ext uri="{FF2B5EF4-FFF2-40B4-BE49-F238E27FC236}">
                <a16:creationId xmlns:a16="http://schemas.microsoft.com/office/drawing/2014/main" id="{522B1541-0B69-FF4B-80FE-B0B6E854809F}"/>
              </a:ext>
            </a:extLst>
          </p:cNvPr>
          <p:cNvSpPr txBox="1"/>
          <p:nvPr/>
        </p:nvSpPr>
        <p:spPr>
          <a:xfrm>
            <a:off x="1177052" y="2309010"/>
            <a:ext cx="2360140" cy="769441"/>
          </a:xfrm>
          <a:prstGeom prst="rect">
            <a:avLst/>
          </a:prstGeom>
          <a:noFill/>
        </p:spPr>
        <p:txBody>
          <a:bodyPr wrap="square" rtlCol="0">
            <a:spAutoFit/>
          </a:bodyPr>
          <a:lstStyle/>
          <a:p>
            <a:pPr algn="ctr"/>
            <a:r>
              <a:rPr lang="en-US" sz="4400" dirty="0">
                <a:solidFill>
                  <a:srgbClr val="FFC000"/>
                </a:solidFill>
                <a:latin typeface="Gill Sans MT" panose="020B0502020104020203" pitchFamily="34" charset="77"/>
              </a:rPr>
              <a:t>Drama</a:t>
            </a:r>
          </a:p>
        </p:txBody>
      </p:sp>
      <p:sp>
        <p:nvSpPr>
          <p:cNvPr id="9" name="TextBox 8">
            <a:extLst>
              <a:ext uri="{FF2B5EF4-FFF2-40B4-BE49-F238E27FC236}">
                <a16:creationId xmlns:a16="http://schemas.microsoft.com/office/drawing/2014/main" id="{4D187050-A82F-7849-BE91-8F32FA2DBCAE}"/>
              </a:ext>
            </a:extLst>
          </p:cNvPr>
          <p:cNvSpPr txBox="1"/>
          <p:nvPr/>
        </p:nvSpPr>
        <p:spPr>
          <a:xfrm>
            <a:off x="5092475" y="3363776"/>
            <a:ext cx="2360140" cy="707886"/>
          </a:xfrm>
          <a:prstGeom prst="rect">
            <a:avLst/>
          </a:prstGeom>
          <a:noFill/>
        </p:spPr>
        <p:txBody>
          <a:bodyPr wrap="square" rtlCol="0">
            <a:spAutoFit/>
          </a:bodyPr>
          <a:lstStyle/>
          <a:p>
            <a:pPr algn="ctr"/>
            <a:r>
              <a:rPr lang="en-US" sz="4000" dirty="0">
                <a:solidFill>
                  <a:schemeClr val="bg1"/>
                </a:solidFill>
              </a:rPr>
              <a:t>ART</a:t>
            </a:r>
          </a:p>
        </p:txBody>
      </p:sp>
      <p:sp>
        <p:nvSpPr>
          <p:cNvPr id="10" name="TextBox 9">
            <a:extLst>
              <a:ext uri="{FF2B5EF4-FFF2-40B4-BE49-F238E27FC236}">
                <a16:creationId xmlns:a16="http://schemas.microsoft.com/office/drawing/2014/main" id="{35858BA4-495B-DA4F-AEA1-07FB2A4EAD38}"/>
              </a:ext>
            </a:extLst>
          </p:cNvPr>
          <p:cNvSpPr txBox="1"/>
          <p:nvPr/>
        </p:nvSpPr>
        <p:spPr>
          <a:xfrm>
            <a:off x="8772869" y="4438326"/>
            <a:ext cx="2360140" cy="707886"/>
          </a:xfrm>
          <a:prstGeom prst="rect">
            <a:avLst/>
          </a:prstGeom>
          <a:noFill/>
        </p:spPr>
        <p:txBody>
          <a:bodyPr wrap="square" rtlCol="0">
            <a:spAutoFit/>
          </a:bodyPr>
          <a:lstStyle/>
          <a:p>
            <a:pPr algn="ctr"/>
            <a:r>
              <a:rPr lang="en-US" sz="4000" dirty="0">
                <a:solidFill>
                  <a:srgbClr val="57F89D"/>
                </a:solidFill>
              </a:rPr>
              <a:t>Music</a:t>
            </a:r>
          </a:p>
        </p:txBody>
      </p:sp>
      <p:sp>
        <p:nvSpPr>
          <p:cNvPr id="12" name="Title 1">
            <a:extLst>
              <a:ext uri="{FF2B5EF4-FFF2-40B4-BE49-F238E27FC236}">
                <a16:creationId xmlns:a16="http://schemas.microsoft.com/office/drawing/2014/main" id="{EC3F0B4D-1B8F-A14E-B099-CC32B48BB276}"/>
              </a:ext>
            </a:extLst>
          </p:cNvPr>
          <p:cNvSpPr txBox="1">
            <a:spLocks/>
          </p:cNvSpPr>
          <p:nvPr/>
        </p:nvSpPr>
        <p:spPr>
          <a:xfrm>
            <a:off x="1502569" y="5456485"/>
            <a:ext cx="9603275"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dirty="0"/>
              <a:t>Have fun and we Look Forward to seeing you IN September!!</a:t>
            </a:r>
          </a:p>
        </p:txBody>
      </p:sp>
    </p:spTree>
    <p:extLst>
      <p:ext uri="{BB962C8B-B14F-4D97-AF65-F5344CB8AC3E}">
        <p14:creationId xmlns:p14="http://schemas.microsoft.com/office/powerpoint/2010/main" val="2273356744"/>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otalTime>9</TotalTime>
  <Words>796</Words>
  <Application>Microsoft Macintosh PowerPoint</Application>
  <PresentationFormat>Widescreen</PresentationFormat>
  <Paragraphs>80</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-webkit-standard</vt:lpstr>
      <vt:lpstr>Arial</vt:lpstr>
      <vt:lpstr>Gill Sans MT</vt:lpstr>
      <vt:lpstr>Rockwell</vt:lpstr>
      <vt:lpstr>Gallery</vt:lpstr>
      <vt:lpstr>Roundwood Park SCHOOL EXPRESSIVE ARTS YEAR 6 ASSIGNMENT    This is The kind of thing we have been doing in KS3 this term - Have a look and try some of the tasks for yourself! . THEME – Street Entertainment</vt:lpstr>
      <vt:lpstr>Drama resources</vt:lpstr>
      <vt:lpstr>Art resources</vt:lpstr>
      <vt:lpstr>Music Resources</vt:lpstr>
      <vt:lpstr>FIND YOUR inspirATION.  BE an Inspiration.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Roundwood Park SCHOOL EXPRESSIVE ARTS YEAR 6 ASSIGNMENT    This is The kind of thing we have been doing in KS3 this term - Have a look and try some of the tasks for yourself! . THEME – Street Entertainment</dc:title>
  <dc:creator>Mr M Garbutt</dc:creator>
  <cp:lastModifiedBy>Mr M Garbutt</cp:lastModifiedBy>
  <cp:revision>1</cp:revision>
  <dcterms:created xsi:type="dcterms:W3CDTF">2020-05-15T14:24:19Z</dcterms:created>
  <dcterms:modified xsi:type="dcterms:W3CDTF">2020-05-15T14:33:30Z</dcterms:modified>
</cp:coreProperties>
</file>